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6"/>
  </p:notesMasterIdLst>
  <p:handoutMasterIdLst>
    <p:handoutMasterId r:id="rId27"/>
  </p:handoutMasterIdLst>
  <p:sldIdLst>
    <p:sldId id="258" r:id="rId2"/>
    <p:sldId id="298" r:id="rId3"/>
    <p:sldId id="291" r:id="rId4"/>
    <p:sldId id="292" r:id="rId5"/>
    <p:sldId id="293" r:id="rId6"/>
    <p:sldId id="294" r:id="rId7"/>
    <p:sldId id="295" r:id="rId8"/>
    <p:sldId id="296" r:id="rId9"/>
    <p:sldId id="297" r:id="rId10"/>
    <p:sldId id="299" r:id="rId11"/>
    <p:sldId id="300" r:id="rId12"/>
    <p:sldId id="301" r:id="rId13"/>
    <p:sldId id="303" r:id="rId14"/>
    <p:sldId id="304" r:id="rId15"/>
    <p:sldId id="305" r:id="rId16"/>
    <p:sldId id="307" r:id="rId17"/>
    <p:sldId id="308" r:id="rId18"/>
    <p:sldId id="309" r:id="rId19"/>
    <p:sldId id="315" r:id="rId20"/>
    <p:sldId id="311" r:id="rId21"/>
    <p:sldId id="310" r:id="rId22"/>
    <p:sldId id="316" r:id="rId23"/>
    <p:sldId id="312" r:id="rId24"/>
    <p:sldId id="31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B4B4B"/>
    <a:srgbClr val="414141"/>
    <a:srgbClr val="333333"/>
    <a:srgbClr val="1B9CAD"/>
    <a:srgbClr val="B03E14"/>
    <a:srgbClr val="699110"/>
    <a:srgbClr val="213865"/>
    <a:srgbClr val="1A32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3792" autoAdjust="0"/>
  </p:normalViewPr>
  <p:slideViewPr>
    <p:cSldViewPr snapToGrid="0">
      <p:cViewPr varScale="1">
        <p:scale>
          <a:sx n="107" d="100"/>
          <a:sy n="107" d="100"/>
        </p:scale>
        <p:origin x="696" y="102"/>
      </p:cViewPr>
      <p:guideLst/>
    </p:cSldViewPr>
  </p:slideViewPr>
  <p:outlineViewPr>
    <p:cViewPr>
      <p:scale>
        <a:sx n="33" d="100"/>
        <a:sy n="33" d="100"/>
      </p:scale>
      <p:origin x="0" y="-141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969B617-8264-4FCE-8931-C9D089F416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800CC41-51FE-4991-B0C3-8D1E1B4900E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F8B9455-E4AF-4C09-BD0D-9F121BA18BFE}" type="datetimeFigureOut">
              <a:rPr lang="en-US" smtClean="0"/>
              <a:t>5/12/2021</a:t>
            </a:fld>
            <a:endParaRPr lang="en-US"/>
          </a:p>
        </p:txBody>
      </p:sp>
      <p:sp>
        <p:nvSpPr>
          <p:cNvPr id="4" name="Footer Placeholder 3">
            <a:extLst>
              <a:ext uri="{FF2B5EF4-FFF2-40B4-BE49-F238E27FC236}">
                <a16:creationId xmlns:a16="http://schemas.microsoft.com/office/drawing/2014/main" id="{55D7A8AA-7C8F-4E7A-8B39-8DD0D8502CA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69F8647-00F5-4ED9-82F9-AE61F21870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D7A740-DE60-4580-A0ED-F21E1C416D26}" type="slidenum">
              <a:rPr lang="en-US" smtClean="0"/>
              <a:t>‹#›</a:t>
            </a:fld>
            <a:endParaRPr lang="en-US"/>
          </a:p>
        </p:txBody>
      </p:sp>
    </p:spTree>
    <p:extLst>
      <p:ext uri="{BB962C8B-B14F-4D97-AF65-F5344CB8AC3E}">
        <p14:creationId xmlns:p14="http://schemas.microsoft.com/office/powerpoint/2010/main" val="240508803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042376-BE1A-4B91-9930-53B8A88A61C3}" type="datetimeFigureOut">
              <a:rPr lang="en-US" smtClean="0"/>
              <a:t>5/12/2021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249986-E941-4BE6-92E1-950B18492C91}" type="slidenum">
              <a:rPr lang="en-US" smtClean="0"/>
              <a:t>‹#›</a:t>
            </a:fld>
            <a:endParaRPr lang="en-US"/>
          </a:p>
        </p:txBody>
      </p:sp>
    </p:spTree>
    <p:extLst>
      <p:ext uri="{BB962C8B-B14F-4D97-AF65-F5344CB8AC3E}">
        <p14:creationId xmlns:p14="http://schemas.microsoft.com/office/powerpoint/2010/main" val="2361285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endParaRPr lang="it-IT"/>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r>
              <a:rPr lang="it-IT"/>
              <a:t>ROBOTICS, PROJECT1 – 16/05/2021</a:t>
            </a:r>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14C433A9-A747-4F29-963E-E8F457C7B902}" type="slidenum">
              <a:rPr lang="it-IT" smtClean="0"/>
              <a:t>‹#›</a:t>
            </a:fld>
            <a:endParaRPr lang="it-IT"/>
          </a:p>
        </p:txBody>
      </p:sp>
    </p:spTree>
    <p:extLst>
      <p:ext uri="{BB962C8B-B14F-4D97-AF65-F5344CB8AC3E}">
        <p14:creationId xmlns:p14="http://schemas.microsoft.com/office/powerpoint/2010/main" val="938521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it-IT"/>
          </a:p>
        </p:txBody>
      </p:sp>
      <p:sp>
        <p:nvSpPr>
          <p:cNvPr id="6" name="Footer Placeholder 5"/>
          <p:cNvSpPr>
            <a:spLocks noGrp="1"/>
          </p:cNvSpPr>
          <p:nvPr>
            <p:ph type="ftr" sz="quarter" idx="11"/>
          </p:nvPr>
        </p:nvSpPr>
        <p:spPr/>
        <p:txBody>
          <a:bodyPr/>
          <a:lstStyle/>
          <a:p>
            <a:r>
              <a:rPr lang="it-IT"/>
              <a:t>ROBOTICS, PROJECT1 – 16/05/2021</a:t>
            </a:r>
          </a:p>
        </p:txBody>
      </p:sp>
      <p:sp>
        <p:nvSpPr>
          <p:cNvPr id="7" name="Slide Number Placeholder 6"/>
          <p:cNvSpPr>
            <a:spLocks noGrp="1"/>
          </p:cNvSpPr>
          <p:nvPr>
            <p:ph type="sldNum" sz="quarter" idx="12"/>
          </p:nvPr>
        </p:nvSpPr>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5987050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it-IT"/>
          </a:p>
        </p:txBody>
      </p:sp>
      <p:sp>
        <p:nvSpPr>
          <p:cNvPr id="5" name="Footer Placeholder 4"/>
          <p:cNvSpPr>
            <a:spLocks noGrp="1"/>
          </p:cNvSpPr>
          <p:nvPr>
            <p:ph type="ftr" sz="quarter" idx="11"/>
          </p:nvPr>
        </p:nvSpPr>
        <p:spPr/>
        <p:txBody>
          <a:bodyPr/>
          <a:lstStyle/>
          <a:p>
            <a:r>
              <a:rPr lang="it-IT"/>
              <a:t>ROBOTICS, PROJECT1 – 16/05/2021</a:t>
            </a:r>
          </a:p>
        </p:txBody>
      </p:sp>
      <p:sp>
        <p:nvSpPr>
          <p:cNvPr id="6" name="Slide Number Placeholder 5"/>
          <p:cNvSpPr>
            <a:spLocks noGrp="1"/>
          </p:cNvSpPr>
          <p:nvPr>
            <p:ph type="sldNum" sz="quarter" idx="12"/>
          </p:nvPr>
        </p:nvSpPr>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25333190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endParaRPr lang="it-IT"/>
          </a:p>
        </p:txBody>
      </p:sp>
      <p:sp>
        <p:nvSpPr>
          <p:cNvPr id="5" name="Footer Placeholder 4"/>
          <p:cNvSpPr>
            <a:spLocks noGrp="1"/>
          </p:cNvSpPr>
          <p:nvPr>
            <p:ph type="ftr" sz="quarter" idx="11"/>
          </p:nvPr>
        </p:nvSpPr>
        <p:spPr>
          <a:xfrm>
            <a:off x="774923" y="5951811"/>
            <a:ext cx="7896279" cy="365125"/>
          </a:xfrm>
        </p:spPr>
        <p:txBody>
          <a:bodyPr/>
          <a:lstStyle/>
          <a:p>
            <a:r>
              <a:rPr lang="it-IT"/>
              <a:t>ROBOTICS, PROJECT1 – 16/05/2021</a:t>
            </a:r>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14C433A9-A747-4F29-963E-E8F457C7B902}" type="slidenum">
              <a:rPr lang="it-IT" smtClean="0"/>
              <a:t>‹#›</a:t>
            </a:fld>
            <a:endParaRPr lang="it-IT"/>
          </a:p>
        </p:txBody>
      </p:sp>
    </p:spTree>
    <p:extLst>
      <p:ext uri="{BB962C8B-B14F-4D97-AF65-F5344CB8AC3E}">
        <p14:creationId xmlns:p14="http://schemas.microsoft.com/office/powerpoint/2010/main" val="1497930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it-IT"/>
          </a:p>
        </p:txBody>
      </p:sp>
      <p:sp>
        <p:nvSpPr>
          <p:cNvPr id="5" name="Footer Placeholder 4"/>
          <p:cNvSpPr>
            <a:spLocks noGrp="1"/>
          </p:cNvSpPr>
          <p:nvPr>
            <p:ph type="ftr" sz="quarter" idx="11"/>
          </p:nvPr>
        </p:nvSpPr>
        <p:spPr/>
        <p:txBody>
          <a:bodyPr/>
          <a:lstStyle/>
          <a:p>
            <a:r>
              <a:rPr lang="it-IT"/>
              <a:t>ROBOTICS, PROJECT1 – 16/05/2021</a:t>
            </a:r>
          </a:p>
        </p:txBody>
      </p:sp>
      <p:sp>
        <p:nvSpPr>
          <p:cNvPr id="6" name="Slide Number Placeholder 5"/>
          <p:cNvSpPr>
            <a:spLocks noGrp="1"/>
          </p:cNvSpPr>
          <p:nvPr>
            <p:ph type="sldNum" sz="quarter" idx="12"/>
          </p:nvPr>
        </p:nvSpPr>
        <p:spPr>
          <a:xfrm>
            <a:off x="10558300" y="5956137"/>
            <a:ext cx="1052508" cy="365125"/>
          </a:xfrm>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31599493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endParaRPr lang="it-IT"/>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it-IT"/>
              <a:t>ROBOTICS, PROJECT1 – 16/05/2021</a:t>
            </a: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14C433A9-A747-4F29-963E-E8F457C7B902}" type="slidenum">
              <a:rPr lang="it-IT" smtClean="0"/>
              <a:t>‹#›</a:t>
            </a:fld>
            <a:endParaRPr lang="it-IT"/>
          </a:p>
        </p:txBody>
      </p:sp>
    </p:spTree>
    <p:extLst>
      <p:ext uri="{BB962C8B-B14F-4D97-AF65-F5344CB8AC3E}">
        <p14:creationId xmlns:p14="http://schemas.microsoft.com/office/powerpoint/2010/main" val="39498165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it-IT"/>
          </a:p>
        </p:txBody>
      </p:sp>
      <p:sp>
        <p:nvSpPr>
          <p:cNvPr id="6" name="Footer Placeholder 5"/>
          <p:cNvSpPr>
            <a:spLocks noGrp="1"/>
          </p:cNvSpPr>
          <p:nvPr>
            <p:ph type="ftr" sz="quarter" idx="11"/>
          </p:nvPr>
        </p:nvSpPr>
        <p:spPr/>
        <p:txBody>
          <a:bodyPr/>
          <a:lstStyle/>
          <a:p>
            <a:r>
              <a:rPr lang="it-IT"/>
              <a:t>ROBOTICS, PROJECT1 – 16/05/2021</a:t>
            </a:r>
          </a:p>
        </p:txBody>
      </p:sp>
      <p:sp>
        <p:nvSpPr>
          <p:cNvPr id="7" name="Slide Number Placeholder 6"/>
          <p:cNvSpPr>
            <a:spLocks noGrp="1"/>
          </p:cNvSpPr>
          <p:nvPr>
            <p:ph type="sldNum" sz="quarter" idx="12"/>
          </p:nvPr>
        </p:nvSpPr>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808186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it-IT"/>
          </a:p>
        </p:txBody>
      </p:sp>
      <p:sp>
        <p:nvSpPr>
          <p:cNvPr id="8" name="Footer Placeholder 7"/>
          <p:cNvSpPr>
            <a:spLocks noGrp="1"/>
          </p:cNvSpPr>
          <p:nvPr>
            <p:ph type="ftr" sz="quarter" idx="11"/>
          </p:nvPr>
        </p:nvSpPr>
        <p:spPr/>
        <p:txBody>
          <a:bodyPr/>
          <a:lstStyle/>
          <a:p>
            <a:r>
              <a:rPr lang="it-IT"/>
              <a:t>ROBOTICS, PROJECT1 – 16/05/2021</a:t>
            </a:r>
          </a:p>
        </p:txBody>
      </p:sp>
      <p:sp>
        <p:nvSpPr>
          <p:cNvPr id="9" name="Slide Number Placeholder 8"/>
          <p:cNvSpPr>
            <a:spLocks noGrp="1"/>
          </p:cNvSpPr>
          <p:nvPr>
            <p:ph type="sldNum" sz="quarter" idx="12"/>
          </p:nvPr>
        </p:nvSpPr>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1133939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397583" y="6286236"/>
            <a:ext cx="6917210" cy="365125"/>
          </a:xfrm>
        </p:spPr>
        <p:txBody>
          <a:bodyPr/>
          <a:lstStyle>
            <a:lvl1pPr>
              <a:defRPr sz="1500" b="0">
                <a:solidFill>
                  <a:srgbClr val="1A3260"/>
                </a:solidFill>
                <a:latin typeface="Malgun Gothic" panose="020B0503020000020004" pitchFamily="34" charset="-127"/>
                <a:ea typeface="Malgun Gothic" panose="020B0503020000020004" pitchFamily="34" charset="-127"/>
              </a:defRPr>
            </a:lvl1pPr>
          </a:lstStyle>
          <a:p>
            <a:r>
              <a:rPr lang="it-IT" dirty="0"/>
              <a:t>ROBOTICS, PROJECT1 – 16/05/2021</a:t>
            </a:r>
          </a:p>
        </p:txBody>
      </p:sp>
      <p:sp>
        <p:nvSpPr>
          <p:cNvPr id="5" name="Slide Number Placeholder 4"/>
          <p:cNvSpPr>
            <a:spLocks noGrp="1"/>
          </p:cNvSpPr>
          <p:nvPr>
            <p:ph type="sldNum" sz="quarter" idx="12"/>
          </p:nvPr>
        </p:nvSpPr>
        <p:spPr>
          <a:xfrm>
            <a:off x="10565280" y="6286236"/>
            <a:ext cx="1052510" cy="365125"/>
          </a:xfrm>
        </p:spPr>
        <p:txBody>
          <a:bodyPr/>
          <a:lstStyle>
            <a:lvl1pPr>
              <a:defRPr sz="1500">
                <a:solidFill>
                  <a:srgbClr val="1A3260"/>
                </a:solidFill>
                <a:latin typeface="Malgun Gothic" panose="020B0503020000020004" pitchFamily="34" charset="-127"/>
                <a:ea typeface="Malgun Gothic" panose="020B0503020000020004" pitchFamily="34" charset="-127"/>
              </a:defRPr>
            </a:lvl1pPr>
          </a:lstStyle>
          <a:p>
            <a:fld id="{14C433A9-A747-4F29-963E-E8F457C7B902}" type="slidenum">
              <a:rPr lang="it-IT" smtClean="0"/>
              <a:pPr/>
              <a:t>‹#›</a:t>
            </a:fld>
            <a:r>
              <a:rPr lang="it-IT" dirty="0"/>
              <a:t>/22</a:t>
            </a:r>
          </a:p>
        </p:txBody>
      </p:sp>
      <p:sp>
        <p:nvSpPr>
          <p:cNvPr id="7" name="Rectangle 6"/>
          <p:cNvSpPr>
            <a:spLocks noChangeAspect="1"/>
          </p:cNvSpPr>
          <p:nvPr/>
        </p:nvSpPr>
        <p:spPr>
          <a:xfrm>
            <a:off x="440683" y="606555"/>
            <a:ext cx="11300036" cy="81267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81194" y="761999"/>
            <a:ext cx="11029616" cy="657226"/>
          </a:xfrm>
        </p:spPr>
        <p:txBody>
          <a:bodyPr/>
          <a:lstStyle>
            <a:lvl1pPr>
              <a:defRPr b="1">
                <a:latin typeface="Malgun Gothic" panose="020B0503020000020004" pitchFamily="34" charset="-127"/>
                <a:ea typeface="Malgun Gothic" panose="020B0503020000020004" pitchFamily="34" charset="-127"/>
              </a:defRPr>
            </a:lvl1pPr>
          </a:lstStyle>
          <a:p>
            <a:r>
              <a:rPr lang="en-US" dirty="0"/>
              <a:t>Click to edit Master title style</a:t>
            </a:r>
          </a:p>
        </p:txBody>
      </p:sp>
      <p:cxnSp>
        <p:nvCxnSpPr>
          <p:cNvPr id="10" name="Straight Connector 9">
            <a:extLst>
              <a:ext uri="{FF2B5EF4-FFF2-40B4-BE49-F238E27FC236}">
                <a16:creationId xmlns:a16="http://schemas.microsoft.com/office/drawing/2014/main" id="{5C8B82D5-F9E0-4CA0-A2CE-5401B4FF4D3E}"/>
              </a:ext>
            </a:extLst>
          </p:cNvPr>
          <p:cNvCxnSpPr/>
          <p:nvPr userDrawn="1"/>
        </p:nvCxnSpPr>
        <p:spPr>
          <a:xfrm>
            <a:off x="397583" y="6251443"/>
            <a:ext cx="11343136"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2" name="Immagine 2">
            <a:extLst>
              <a:ext uri="{FF2B5EF4-FFF2-40B4-BE49-F238E27FC236}">
                <a16:creationId xmlns:a16="http://schemas.microsoft.com/office/drawing/2014/main" id="{AF8D655A-196B-4CDC-A45E-C4EFBE6510F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9908" y="424185"/>
            <a:ext cx="2790898" cy="1177410"/>
          </a:xfrm>
          <a:prstGeom prst="rect">
            <a:avLst/>
          </a:prstGeom>
        </p:spPr>
      </p:pic>
    </p:spTree>
    <p:extLst>
      <p:ext uri="{BB962C8B-B14F-4D97-AF65-F5344CB8AC3E}">
        <p14:creationId xmlns:p14="http://schemas.microsoft.com/office/powerpoint/2010/main" val="3234247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397583" y="6286236"/>
            <a:ext cx="6917210" cy="365125"/>
          </a:xfrm>
        </p:spPr>
        <p:txBody>
          <a:bodyPr/>
          <a:lstStyle>
            <a:lvl1pPr>
              <a:defRPr sz="1500" b="0">
                <a:solidFill>
                  <a:srgbClr val="1A3260"/>
                </a:solidFill>
                <a:latin typeface="Malgun Gothic" panose="020B0503020000020004" pitchFamily="34" charset="-127"/>
                <a:ea typeface="Malgun Gothic" panose="020B0503020000020004" pitchFamily="34" charset="-127"/>
              </a:defRPr>
            </a:lvl1pPr>
          </a:lstStyle>
          <a:p>
            <a:r>
              <a:rPr lang="it-IT" dirty="0"/>
              <a:t>ROBOTICS, PROJECT1 – 16/05/2021</a:t>
            </a:r>
          </a:p>
        </p:txBody>
      </p:sp>
      <p:sp>
        <p:nvSpPr>
          <p:cNvPr id="5" name="Slide Number Placeholder 4"/>
          <p:cNvSpPr>
            <a:spLocks noGrp="1"/>
          </p:cNvSpPr>
          <p:nvPr>
            <p:ph type="sldNum" sz="quarter" idx="12"/>
          </p:nvPr>
        </p:nvSpPr>
        <p:spPr>
          <a:xfrm>
            <a:off x="10565280" y="6286236"/>
            <a:ext cx="1052510" cy="365125"/>
          </a:xfrm>
        </p:spPr>
        <p:txBody>
          <a:bodyPr/>
          <a:lstStyle>
            <a:lvl1pPr>
              <a:defRPr sz="1500">
                <a:solidFill>
                  <a:srgbClr val="1A3260"/>
                </a:solidFill>
                <a:latin typeface="Malgun Gothic" panose="020B0503020000020004" pitchFamily="34" charset="-127"/>
                <a:ea typeface="Malgun Gothic" panose="020B0503020000020004" pitchFamily="34" charset="-127"/>
              </a:defRPr>
            </a:lvl1pPr>
          </a:lstStyle>
          <a:p>
            <a:fld id="{14C433A9-A747-4F29-963E-E8F457C7B902}" type="slidenum">
              <a:rPr lang="it-IT" smtClean="0"/>
              <a:pPr/>
              <a:t>‹#›</a:t>
            </a:fld>
            <a:r>
              <a:rPr lang="it-IT" dirty="0"/>
              <a:t>/20</a:t>
            </a:r>
          </a:p>
        </p:txBody>
      </p:sp>
      <p:sp>
        <p:nvSpPr>
          <p:cNvPr id="7" name="Rectangle 6"/>
          <p:cNvSpPr>
            <a:spLocks noChangeAspect="1"/>
          </p:cNvSpPr>
          <p:nvPr userDrawn="1"/>
        </p:nvSpPr>
        <p:spPr>
          <a:xfrm>
            <a:off x="440683" y="606555"/>
            <a:ext cx="11300036"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12" name="Straight Connector 11">
            <a:extLst>
              <a:ext uri="{FF2B5EF4-FFF2-40B4-BE49-F238E27FC236}">
                <a16:creationId xmlns:a16="http://schemas.microsoft.com/office/drawing/2014/main" id="{87FE8A90-9436-41CA-9525-C2FC807AE277}"/>
              </a:ext>
            </a:extLst>
          </p:cNvPr>
          <p:cNvCxnSpPr>
            <a:cxnSpLocks/>
          </p:cNvCxnSpPr>
          <p:nvPr userDrawn="1"/>
        </p:nvCxnSpPr>
        <p:spPr>
          <a:xfrm>
            <a:off x="397583" y="6251443"/>
            <a:ext cx="11343136"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3" name="Immagine 2">
            <a:extLst>
              <a:ext uri="{FF2B5EF4-FFF2-40B4-BE49-F238E27FC236}">
                <a16:creationId xmlns:a16="http://schemas.microsoft.com/office/drawing/2014/main" id="{5D6D8E0A-F4C6-4AD3-8ACD-9A9D4D9921A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10794" y="606555"/>
            <a:ext cx="1729925" cy="729813"/>
          </a:xfrm>
          <a:prstGeom prst="rect">
            <a:avLst/>
          </a:prstGeom>
          <a:solidFill>
            <a:schemeClr val="accent1"/>
          </a:solidFill>
        </p:spPr>
      </p:pic>
    </p:spTree>
    <p:extLst>
      <p:ext uri="{BB962C8B-B14F-4D97-AF65-F5344CB8AC3E}">
        <p14:creationId xmlns:p14="http://schemas.microsoft.com/office/powerpoint/2010/main" val="2660063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it-IT"/>
          </a:p>
        </p:txBody>
      </p:sp>
      <p:sp>
        <p:nvSpPr>
          <p:cNvPr id="3" name="Footer Placeholder 2"/>
          <p:cNvSpPr>
            <a:spLocks noGrp="1"/>
          </p:cNvSpPr>
          <p:nvPr>
            <p:ph type="ftr" sz="quarter" idx="11"/>
          </p:nvPr>
        </p:nvSpPr>
        <p:spPr/>
        <p:txBody>
          <a:bodyPr/>
          <a:lstStyle/>
          <a:p>
            <a:r>
              <a:rPr lang="it-IT"/>
              <a:t>ROBOTICS, PROJECT1 – 16/05/2021</a:t>
            </a:r>
          </a:p>
        </p:txBody>
      </p:sp>
      <p:sp>
        <p:nvSpPr>
          <p:cNvPr id="4" name="Slide Number Placeholder 3"/>
          <p:cNvSpPr>
            <a:spLocks noGrp="1"/>
          </p:cNvSpPr>
          <p:nvPr>
            <p:ph type="sldNum" sz="quarter" idx="12"/>
          </p:nvPr>
        </p:nvSpPr>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154577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endParaRPr lang="it-IT"/>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it-IT"/>
              <a:t>ROBOTICS, PROJECT1 – 16/05/2021</a:t>
            </a: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14C433A9-A747-4F29-963E-E8F457C7B902}" type="slidenum">
              <a:rPr lang="it-IT" smtClean="0"/>
              <a:t>‹#›</a:t>
            </a:fld>
            <a:endParaRPr lang="it-IT"/>
          </a:p>
        </p:txBody>
      </p:sp>
    </p:spTree>
    <p:extLst>
      <p:ext uri="{BB962C8B-B14F-4D97-AF65-F5344CB8AC3E}">
        <p14:creationId xmlns:p14="http://schemas.microsoft.com/office/powerpoint/2010/main" val="1736665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endParaRPr lang="it-IT"/>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r>
              <a:rPr lang="it-IT"/>
              <a:t>ROBOTICS, PROJECT1 – 16/05/2021</a:t>
            </a:r>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14C433A9-A747-4F29-963E-E8F457C7B902}" type="slidenum">
              <a:rPr lang="it-IT" smtClean="0"/>
              <a:t>‹#›</a:t>
            </a:fld>
            <a:endParaRPr lang="it-IT"/>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95109662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84" r:id="rId7"/>
    <p:sldLayoutId id="2147483679" r:id="rId8"/>
    <p:sldLayoutId id="2147483680" r:id="rId9"/>
    <p:sldLayoutId id="2147483681" r:id="rId10"/>
    <p:sldLayoutId id="2147483682" r:id="rId11"/>
    <p:sldLayoutId id="2147483683" r:id="rId12"/>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078A52F-85EA-4C0B-962B-D9D9DD4DD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19797D5-5700-4683-B30A-5B4D56CB8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4856A7B9-9801-42EC-A4C9-7E22A56EF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A8D10092-A860-4EFB-963F-A14DA3648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0" name="Rectangle 19">
            <a:extLst>
              <a:ext uri="{FF2B5EF4-FFF2-40B4-BE49-F238E27FC236}">
                <a16:creationId xmlns:a16="http://schemas.microsoft.com/office/drawing/2014/main" id="{EE15E636-2C9E-42CB-B482-436AA81BF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magine 6">
            <a:extLst>
              <a:ext uri="{FF2B5EF4-FFF2-40B4-BE49-F238E27FC236}">
                <a16:creationId xmlns:a16="http://schemas.microsoft.com/office/drawing/2014/main" id="{37A49895-AC43-4157-93F6-33978C68BF28}"/>
              </a:ext>
            </a:extLst>
          </p:cNvPr>
          <p:cNvPicPr>
            <a:picLocks noChangeAspect="1"/>
          </p:cNvPicPr>
          <p:nvPr/>
        </p:nvPicPr>
        <p:blipFill rotWithShape="1">
          <a:blip r:embed="rId2">
            <a:extLst>
              <a:ext uri="{28A0092B-C50C-407E-A947-70E740481C1C}">
                <a14:useLocalDpi xmlns:a14="http://schemas.microsoft.com/office/drawing/2010/main" val="0"/>
              </a:ext>
            </a:extLst>
          </a:blip>
          <a:srcRect t="10133" r="9091" b="25947"/>
          <a:stretch/>
        </p:blipFill>
        <p:spPr>
          <a:xfrm>
            <a:off x="308364" y="31404"/>
            <a:ext cx="12191980" cy="6857990"/>
          </a:xfrm>
          <a:prstGeom prst="rect">
            <a:avLst/>
          </a:prstGeom>
        </p:spPr>
      </p:pic>
      <p:grpSp>
        <p:nvGrpSpPr>
          <p:cNvPr id="22" name="Group 21">
            <a:extLst>
              <a:ext uri="{FF2B5EF4-FFF2-40B4-BE49-F238E27FC236}">
                <a16:creationId xmlns:a16="http://schemas.microsoft.com/office/drawing/2014/main" id="{01D4AEDF-0CF9-4271-ABB7-3D3489BB42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23" name="Rectangle 22">
              <a:extLst>
                <a:ext uri="{FF2B5EF4-FFF2-40B4-BE49-F238E27FC236}">
                  <a16:creationId xmlns:a16="http://schemas.microsoft.com/office/drawing/2014/main" id="{55CA534D-375A-405E-B686-06B63E6630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2342F7-EF54-4210-9029-E977C9D576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4" name="Titolo 1">
            <a:extLst>
              <a:ext uri="{FF2B5EF4-FFF2-40B4-BE49-F238E27FC236}">
                <a16:creationId xmlns:a16="http://schemas.microsoft.com/office/drawing/2014/main" id="{2751485F-0387-4D99-ADBA-DD365D45F361}"/>
              </a:ext>
            </a:extLst>
          </p:cNvPr>
          <p:cNvSpPr txBox="1">
            <a:spLocks/>
          </p:cNvSpPr>
          <p:nvPr/>
        </p:nvSpPr>
        <p:spPr>
          <a:xfrm>
            <a:off x="584200" y="1006955"/>
            <a:ext cx="3412067" cy="2129649"/>
          </a:xfrm>
          <a:prstGeom prst="rect">
            <a:avLst/>
          </a:prstGeom>
        </p:spPr>
        <p:txBody>
          <a:bodyPr vert="horz" lIns="91440" tIns="45720" rIns="91440" bIns="45720" rtlCol="0" anchor="ctr">
            <a:normAutofit fontScale="92500"/>
          </a:bodyPr>
          <a:lstStyle>
            <a:lvl1pPr algn="l" defTabSz="914411" rtl="0" eaLnBrk="1" latinLnBrk="0" hangingPunct="1">
              <a:lnSpc>
                <a:spcPct val="90000"/>
              </a:lnSpc>
              <a:spcBef>
                <a:spcPct val="0"/>
              </a:spcBef>
              <a:buNone/>
              <a:defRPr sz="4400" kern="1200">
                <a:solidFill>
                  <a:schemeClr val="tx1"/>
                </a:solidFill>
                <a:latin typeface="+mj-lt"/>
                <a:ea typeface="+mj-ea"/>
                <a:cs typeface="+mj-cs"/>
              </a:defRPr>
            </a:lvl1pPr>
          </a:lstStyle>
          <a:p>
            <a:pPr defTabSz="457200">
              <a:spcAft>
                <a:spcPts val="600"/>
              </a:spcAft>
            </a:pPr>
            <a:r>
              <a:rPr lang="en-US" sz="2800" b="1" cap="all" dirty="0">
                <a:solidFill>
                  <a:schemeClr val="bg1"/>
                </a:solidFill>
                <a:latin typeface="Malgun Gothic" panose="020B0503020000020004" pitchFamily="34" charset="-127"/>
                <a:ea typeface="Malgun Gothic" panose="020B0503020000020004" pitchFamily="34" charset="-127"/>
              </a:rPr>
              <a:t>Perception, localization and mapping for mobile robots</a:t>
            </a:r>
            <a:br>
              <a:rPr lang="en-US" sz="1800" b="1" cap="all" dirty="0">
                <a:solidFill>
                  <a:schemeClr val="bg1"/>
                </a:solidFill>
                <a:latin typeface="Malgun Gothic" panose="020B0503020000020004" pitchFamily="34" charset="-127"/>
                <a:ea typeface="Malgun Gothic" panose="020B0503020000020004" pitchFamily="34" charset="-127"/>
              </a:rPr>
            </a:br>
            <a:br>
              <a:rPr lang="en-US" sz="1800" b="1" cap="all" dirty="0">
                <a:solidFill>
                  <a:schemeClr val="bg1"/>
                </a:solidFill>
                <a:latin typeface="Malgun Gothic" panose="020B0503020000020004" pitchFamily="34" charset="-127"/>
                <a:ea typeface="Malgun Gothic" panose="020B0503020000020004" pitchFamily="34" charset="-127"/>
              </a:rPr>
            </a:br>
            <a:r>
              <a:rPr lang="en-US" sz="1900" b="1" cap="all" dirty="0">
                <a:solidFill>
                  <a:schemeClr val="bg1"/>
                </a:solidFill>
                <a:latin typeface="Malgun Gothic" panose="020B0503020000020004" pitchFamily="34" charset="-127"/>
                <a:ea typeface="Malgun Gothic" panose="020B0503020000020004" pitchFamily="34" charset="-127"/>
              </a:rPr>
              <a:t>First project</a:t>
            </a:r>
          </a:p>
        </p:txBody>
      </p:sp>
      <p:sp>
        <p:nvSpPr>
          <p:cNvPr id="5" name="Sottotitolo 2">
            <a:extLst>
              <a:ext uri="{FF2B5EF4-FFF2-40B4-BE49-F238E27FC236}">
                <a16:creationId xmlns:a16="http://schemas.microsoft.com/office/drawing/2014/main" id="{F8D1CA0F-F1EC-42D0-BA59-455693F239D2}"/>
              </a:ext>
            </a:extLst>
          </p:cNvPr>
          <p:cNvSpPr txBox="1">
            <a:spLocks/>
          </p:cNvSpPr>
          <p:nvPr/>
        </p:nvSpPr>
        <p:spPr>
          <a:xfrm>
            <a:off x="581193" y="2438399"/>
            <a:ext cx="3415074" cy="3564467"/>
          </a:xfrm>
          <a:prstGeom prst="rect">
            <a:avLst/>
          </a:prstGeom>
        </p:spPr>
        <p:txBody>
          <a:bodyPr vert="horz" lIns="91440" tIns="45720" rIns="91440" bIns="45720" rtlCol="0" anchor="ctr">
            <a:normAutofit/>
          </a:bodyPr>
          <a:lstStyle>
            <a:lvl1pPr marL="228604" indent="-228604" algn="l" defTabSz="914411" rtl="0" eaLnBrk="1" latinLnBrk="0" hangingPunct="1">
              <a:lnSpc>
                <a:spcPct val="90000"/>
              </a:lnSpc>
              <a:spcBef>
                <a:spcPts val="1001"/>
              </a:spcBef>
              <a:buFont typeface="Arial" panose="020B0604020202020204" pitchFamily="34" charset="0"/>
              <a:buChar char="•"/>
              <a:defRPr sz="2800" kern="1200">
                <a:solidFill>
                  <a:schemeClr val="tx1"/>
                </a:solidFill>
                <a:latin typeface="+mn-lt"/>
                <a:ea typeface="+mn-ea"/>
                <a:cs typeface="+mn-cs"/>
              </a:defRPr>
            </a:lvl1pPr>
            <a:lvl2pPr marL="685809" indent="-228604" algn="l" defTabSz="91441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15" indent="-228604" algn="l" defTabSz="91441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21"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4pPr>
            <a:lvl5pPr marL="2057427"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5pPr>
            <a:lvl6pPr marL="2514632"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838"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9044"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249"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a:lstStyle>
          <a:p>
            <a:pPr defTabSz="457200">
              <a:spcBef>
                <a:spcPct val="20000"/>
              </a:spcBef>
              <a:spcAft>
                <a:spcPts val="600"/>
              </a:spcAft>
              <a:buClr>
                <a:schemeClr val="accent2"/>
              </a:buClr>
              <a:buSzPct val="92000"/>
              <a:buFont typeface="Wingdings 2" panose="05020102010507070707" pitchFamily="18" charset="2"/>
              <a:buChar char=""/>
            </a:pPr>
            <a:r>
              <a:rPr lang="en-US" sz="2100" b="1" dirty="0">
                <a:solidFill>
                  <a:schemeClr val="bg1"/>
                </a:solidFill>
                <a:latin typeface="Malgun Gothic" panose="020B0503020000020004" pitchFamily="34" charset="-127"/>
                <a:ea typeface="Malgun Gothic" panose="020B0503020000020004" pitchFamily="34" charset="-127"/>
              </a:rPr>
              <a:t>Marco Cella                 10578855</a:t>
            </a:r>
          </a:p>
          <a:p>
            <a:pPr defTabSz="457200">
              <a:spcBef>
                <a:spcPct val="20000"/>
              </a:spcBef>
              <a:spcAft>
                <a:spcPts val="600"/>
              </a:spcAft>
              <a:buClr>
                <a:schemeClr val="accent2"/>
              </a:buClr>
              <a:buSzPct val="92000"/>
              <a:buFont typeface="Wingdings 2" panose="05020102010507070707" pitchFamily="18" charset="2"/>
              <a:buChar char=""/>
            </a:pPr>
            <a:r>
              <a:rPr lang="en-US" sz="2100" b="1" dirty="0">
                <a:solidFill>
                  <a:schemeClr val="bg1"/>
                </a:solidFill>
                <a:latin typeface="Malgun Gothic" panose="020B0503020000020004" pitchFamily="34" charset="-127"/>
                <a:ea typeface="Malgun Gothic" panose="020B0503020000020004" pitchFamily="34" charset="-127"/>
              </a:rPr>
              <a:t>Giacomo Delcaro         10560602</a:t>
            </a:r>
          </a:p>
          <a:p>
            <a:pPr defTabSz="457200">
              <a:spcBef>
                <a:spcPct val="20000"/>
              </a:spcBef>
              <a:spcAft>
                <a:spcPts val="600"/>
              </a:spcAft>
              <a:buClr>
                <a:schemeClr val="accent2"/>
              </a:buClr>
              <a:buSzPct val="92000"/>
              <a:buFont typeface="Wingdings 2" panose="05020102010507070707" pitchFamily="18" charset="2"/>
              <a:buChar char=""/>
            </a:pPr>
            <a:r>
              <a:rPr lang="en-US" sz="2100" b="1" dirty="0">
                <a:solidFill>
                  <a:schemeClr val="bg1"/>
                </a:solidFill>
                <a:latin typeface="Malgun Gothic" panose="020B0503020000020004" pitchFamily="34" charset="-127"/>
                <a:ea typeface="Malgun Gothic" panose="020B0503020000020004" pitchFamily="34" charset="-127"/>
              </a:rPr>
              <a:t>Alessandro Colombo   10573335</a:t>
            </a:r>
          </a:p>
        </p:txBody>
      </p:sp>
      <p:pic>
        <p:nvPicPr>
          <p:cNvPr id="3" name="Immagine 2">
            <a:extLst>
              <a:ext uri="{FF2B5EF4-FFF2-40B4-BE49-F238E27FC236}">
                <a16:creationId xmlns:a16="http://schemas.microsoft.com/office/drawing/2014/main" id="{C4BD11FC-19AB-4EFC-902E-EF68A6E113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4955" y="5451639"/>
            <a:ext cx="2113280" cy="891540"/>
          </a:xfrm>
          <a:prstGeom prst="rect">
            <a:avLst/>
          </a:prstGeom>
          <a:noFill/>
        </p:spPr>
      </p:pic>
      <p:sp>
        <p:nvSpPr>
          <p:cNvPr id="8" name="Footer Placeholder 7">
            <a:extLst>
              <a:ext uri="{FF2B5EF4-FFF2-40B4-BE49-F238E27FC236}">
                <a16:creationId xmlns:a16="http://schemas.microsoft.com/office/drawing/2014/main" id="{5BF3632C-F397-4ACC-9197-A8CFA773D4FE}"/>
              </a:ext>
            </a:extLst>
          </p:cNvPr>
          <p:cNvSpPr>
            <a:spLocks noGrp="1"/>
          </p:cNvSpPr>
          <p:nvPr>
            <p:ph type="ftr" sz="quarter" idx="11"/>
          </p:nvPr>
        </p:nvSpPr>
        <p:spPr>
          <a:xfrm>
            <a:off x="581193" y="6385096"/>
            <a:ext cx="6917210" cy="365125"/>
          </a:xfrm>
        </p:spPr>
        <p:txBody>
          <a:bodyPr/>
          <a:lstStyle/>
          <a:p>
            <a:r>
              <a:rPr lang="it-IT" sz="1400" b="1" dirty="0">
                <a:latin typeface="Malgun Gothic" panose="020B0503020000020004" pitchFamily="34" charset="-127"/>
                <a:ea typeface="Malgun Gothic" panose="020B0503020000020004" pitchFamily="34" charset="-127"/>
              </a:rPr>
              <a:t>ROBOTICS, PROJECT1 – 16/05/2021</a:t>
            </a:r>
          </a:p>
        </p:txBody>
      </p:sp>
    </p:spTree>
    <p:extLst>
      <p:ext uri="{BB962C8B-B14F-4D97-AF65-F5344CB8AC3E}">
        <p14:creationId xmlns:p14="http://schemas.microsoft.com/office/powerpoint/2010/main" val="16599642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0580FD6-8EEA-4741-8171-3CD142C2F870}"/>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9277B2A8-F020-4608-B3B1-3271DCBE74D1}"/>
              </a:ext>
            </a:extLst>
          </p:cNvPr>
          <p:cNvSpPr>
            <a:spLocks noGrp="1"/>
          </p:cNvSpPr>
          <p:nvPr>
            <p:ph type="sldNum" sz="quarter" idx="12"/>
          </p:nvPr>
        </p:nvSpPr>
        <p:spPr/>
        <p:txBody>
          <a:bodyPr/>
          <a:lstStyle/>
          <a:p>
            <a:fld id="{14C433A9-A747-4F29-963E-E8F457C7B902}" type="slidenum">
              <a:rPr lang="it-IT" smtClean="0"/>
              <a:pPr/>
              <a:t>10</a:t>
            </a:fld>
            <a:r>
              <a:rPr lang="it-IT" dirty="0"/>
              <a:t>/24</a:t>
            </a:r>
          </a:p>
        </p:txBody>
      </p:sp>
      <p:sp>
        <p:nvSpPr>
          <p:cNvPr id="4" name="Title 3">
            <a:extLst>
              <a:ext uri="{FF2B5EF4-FFF2-40B4-BE49-F238E27FC236}">
                <a16:creationId xmlns:a16="http://schemas.microsoft.com/office/drawing/2014/main" id="{477CE04E-9B14-4600-96FF-0192BC29912D}"/>
              </a:ext>
            </a:extLst>
          </p:cNvPr>
          <p:cNvSpPr>
            <a:spLocks noGrp="1"/>
          </p:cNvSpPr>
          <p:nvPr>
            <p:ph type="title"/>
          </p:nvPr>
        </p:nvSpPr>
        <p:spPr/>
        <p:txBody>
          <a:bodyPr/>
          <a:lstStyle/>
          <a:p>
            <a:r>
              <a:rPr lang="en-US" dirty="0"/>
              <a:t>Apparent baseline </a:t>
            </a:r>
            <a:r>
              <a:rPr lang="en-US" sz="2000" dirty="0"/>
              <a:t>and</a:t>
            </a:r>
            <a:r>
              <a:rPr lang="en-US" dirty="0"/>
              <a:t> transmission ratio</a:t>
            </a:r>
          </a:p>
        </p:txBody>
      </p:sp>
      <p:sp>
        <p:nvSpPr>
          <p:cNvPr id="6" name="TextBox 5">
            <a:extLst>
              <a:ext uri="{FF2B5EF4-FFF2-40B4-BE49-F238E27FC236}">
                <a16:creationId xmlns:a16="http://schemas.microsoft.com/office/drawing/2014/main" id="{28DD0196-1AAD-41B2-85E0-62AC8312CE18}"/>
              </a:ext>
            </a:extLst>
          </p:cNvPr>
          <p:cNvSpPr txBox="1"/>
          <p:nvPr/>
        </p:nvSpPr>
        <p:spPr>
          <a:xfrm>
            <a:off x="397583" y="1477483"/>
            <a:ext cx="11396834" cy="4837222"/>
          </a:xfrm>
          <a:prstGeom prst="rect">
            <a:avLst/>
          </a:prstGeom>
          <a:noFill/>
        </p:spPr>
        <p:txBody>
          <a:bodyPr wrap="square">
            <a:spAutoFit/>
          </a:bodyPr>
          <a:lstStyle/>
          <a:p>
            <a:pPr algn="just"/>
            <a:r>
              <a:rPr lang="en-US" sz="2000" dirty="0">
                <a:latin typeface="Malgun Gothic" panose="020B0503020000020004" pitchFamily="34" charset="-127"/>
                <a:ea typeface="Malgun Gothic" panose="020B0503020000020004" pitchFamily="34" charset="-127"/>
              </a:rPr>
              <a:t>For the errors with respect to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we chose the weights so as to give the same importance to a longitudinal or lateral error of 1 cm and an angular error of 60 degrees.</a:t>
            </a:r>
          </a:p>
          <a:p>
            <a:pPr algn="just"/>
            <a:r>
              <a:rPr lang="en-US" sz="2000" dirty="0">
                <a:latin typeface="Malgun Gothic" panose="020B0503020000020004" pitchFamily="34" charset="-127"/>
                <a:ea typeface="Malgun Gothic" panose="020B0503020000020004" pitchFamily="34" charset="-127"/>
              </a:rPr>
              <a:t>For the errors with respect to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1 cm and 120 degrees (since the orientation measurement was not smooth and had an offset problem mentioned below).</a:t>
            </a:r>
          </a:p>
          <a:p>
            <a:pPr algn="just"/>
            <a:endParaRPr lang="en-US" sz="2000" dirty="0">
              <a:latin typeface="Malgun Gothic" panose="020B0503020000020004" pitchFamily="34" charset="-127"/>
              <a:ea typeface="Malgun Gothic" panose="020B0503020000020004" pitchFamily="34" charset="-127"/>
            </a:endParaRPr>
          </a:p>
          <a:p>
            <a:pPr algn="just"/>
            <a:r>
              <a:rPr lang="en-US" sz="2000" dirty="0">
                <a:latin typeface="Malgun Gothic" panose="020B0503020000020004" pitchFamily="34" charset="-127"/>
                <a:ea typeface="Malgun Gothic" panose="020B0503020000020004" pitchFamily="34" charset="-127"/>
              </a:rPr>
              <a:t>To find the parameters to match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we also had to find the </a:t>
            </a:r>
            <a:r>
              <a:rPr lang="en-US" sz="2000" dirty="0" err="1">
                <a:latin typeface="Malgun Gothic" panose="020B0503020000020004" pitchFamily="34" charset="-127"/>
                <a:ea typeface="Malgun Gothic" panose="020B0503020000020004" pitchFamily="34" charset="-127"/>
              </a:rPr>
              <a:t>rototranslation</a:t>
            </a:r>
            <a:r>
              <a:rPr lang="en-US" sz="2000" dirty="0">
                <a:latin typeface="Malgun Gothic" panose="020B0503020000020004" pitchFamily="34" charset="-127"/>
                <a:ea typeface="Malgun Gothic" panose="020B0503020000020004" pitchFamily="34" charset="-127"/>
              </a:rPr>
              <a:t> from world to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and find an orientation offset of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with respect to its trajectory (see below).</a:t>
            </a:r>
          </a:p>
          <a:p>
            <a:pPr algn="just">
              <a:spcAft>
                <a:spcPts val="600"/>
              </a:spcAft>
            </a:pPr>
            <a:r>
              <a:rPr lang="en-US" sz="2000" dirty="0">
                <a:latin typeface="Malgun Gothic" panose="020B0503020000020004" pitchFamily="34" charset="-127"/>
                <a:ea typeface="Malgun Gothic" panose="020B0503020000020004" pitchFamily="34" charset="-127"/>
              </a:rPr>
              <a:t>Since we did not have any velocities, we used the following heuristic function: we started from the previous values and decreased the transmission ratio to match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movement sequence, and then we decreased the apparent baseline so that the curves had a smaller radius (greater curvature).</a:t>
            </a:r>
          </a:p>
          <a:p>
            <a:pPr algn="just">
              <a:spcAft>
                <a:spcPts val="400"/>
              </a:spcAft>
            </a:pPr>
            <a:r>
              <a:rPr lang="en-US" sz="2000" dirty="0">
                <a:latin typeface="Malgun Gothic" panose="020B0503020000020004" pitchFamily="34" charset="-127"/>
                <a:ea typeface="Malgun Gothic" panose="020B0503020000020004" pitchFamily="34" charset="-127"/>
              </a:rPr>
              <a:t>We obtained the following results:</a:t>
            </a:r>
          </a:p>
          <a:p>
            <a:pPr algn="just"/>
            <a:r>
              <a:rPr lang="en-US" sz="2000" dirty="0">
                <a:latin typeface="Malgun Gothic" panose="020B0503020000020004" pitchFamily="34" charset="-127"/>
                <a:ea typeface="Malgun Gothic" panose="020B0503020000020004" pitchFamily="34" charset="-127"/>
              </a:rPr>
              <a:t>- Transmission ratio:  1:40.0</a:t>
            </a:r>
          </a:p>
          <a:p>
            <a:pPr algn="just"/>
            <a:r>
              <a:rPr lang="en-US" sz="2000" dirty="0">
                <a:latin typeface="Malgun Gothic" panose="020B0503020000020004" pitchFamily="34" charset="-127"/>
                <a:ea typeface="Malgun Gothic" panose="020B0503020000020004" pitchFamily="34" charset="-127"/>
              </a:rPr>
              <a:t>- Apparent baseline:  1.64 * B</a:t>
            </a:r>
          </a:p>
          <a:p>
            <a:pPr algn="just"/>
            <a:endParaRPr lang="en-US" sz="2000" dirty="0">
              <a:latin typeface="Malgun Gothic" panose="020B0503020000020004" pitchFamily="34" charset="-127"/>
              <a:ea typeface="Malgun Gothic" panose="020B0503020000020004" pitchFamily="34" charset="-127"/>
            </a:endParaRPr>
          </a:p>
        </p:txBody>
      </p:sp>
    </p:spTree>
    <p:extLst>
      <p:ext uri="{BB962C8B-B14F-4D97-AF65-F5344CB8AC3E}">
        <p14:creationId xmlns:p14="http://schemas.microsoft.com/office/powerpoint/2010/main" val="3345114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ADC7738-D8C7-409A-8111-D6F766E8EE08}"/>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D8D35E52-1D0F-44AC-A9A3-CEA52FF5F647}"/>
              </a:ext>
            </a:extLst>
          </p:cNvPr>
          <p:cNvSpPr>
            <a:spLocks noGrp="1"/>
          </p:cNvSpPr>
          <p:nvPr>
            <p:ph type="sldNum" sz="quarter" idx="12"/>
          </p:nvPr>
        </p:nvSpPr>
        <p:spPr/>
        <p:txBody>
          <a:bodyPr/>
          <a:lstStyle/>
          <a:p>
            <a:fld id="{14C433A9-A747-4F29-963E-E8F457C7B902}" type="slidenum">
              <a:rPr lang="it-IT" smtClean="0"/>
              <a:pPr/>
              <a:t>11</a:t>
            </a:fld>
            <a:r>
              <a:rPr lang="it-IT" dirty="0"/>
              <a:t>/24</a:t>
            </a:r>
          </a:p>
        </p:txBody>
      </p:sp>
      <p:sp>
        <p:nvSpPr>
          <p:cNvPr id="4" name="Title 3">
            <a:extLst>
              <a:ext uri="{FF2B5EF4-FFF2-40B4-BE49-F238E27FC236}">
                <a16:creationId xmlns:a16="http://schemas.microsoft.com/office/drawing/2014/main" id="{23038C32-F437-4A45-B566-B14DF3D99CCC}"/>
              </a:ext>
            </a:extLst>
          </p:cNvPr>
          <p:cNvSpPr>
            <a:spLocks noGrp="1"/>
          </p:cNvSpPr>
          <p:nvPr>
            <p:ph type="title"/>
          </p:nvPr>
        </p:nvSpPr>
        <p:spPr/>
        <p:txBody>
          <a:bodyPr/>
          <a:lstStyle/>
          <a:p>
            <a:r>
              <a:rPr lang="en-US" dirty="0"/>
              <a:t>“</a:t>
            </a:r>
            <a:r>
              <a:rPr lang="en-US" dirty="0" err="1"/>
              <a:t>odom</a:t>
            </a:r>
            <a:r>
              <a:rPr lang="en-US" dirty="0"/>
              <a:t>” to “world” </a:t>
            </a:r>
            <a:r>
              <a:rPr lang="en-US" dirty="0" err="1"/>
              <a:t>rototranslation</a:t>
            </a:r>
            <a:endParaRPr lang="en-US" dirty="0"/>
          </a:p>
        </p:txBody>
      </p:sp>
      <p:sp>
        <p:nvSpPr>
          <p:cNvPr id="6" name="TextBox 5">
            <a:extLst>
              <a:ext uri="{FF2B5EF4-FFF2-40B4-BE49-F238E27FC236}">
                <a16:creationId xmlns:a16="http://schemas.microsoft.com/office/drawing/2014/main" id="{9B0E8E49-4E99-4E2D-A253-4E70D2070AC4}"/>
              </a:ext>
            </a:extLst>
          </p:cNvPr>
          <p:cNvSpPr txBox="1"/>
          <p:nvPr/>
        </p:nvSpPr>
        <p:spPr>
          <a:xfrm>
            <a:off x="397583" y="1513022"/>
            <a:ext cx="11396834" cy="4401205"/>
          </a:xfrm>
          <a:prstGeom prst="rect">
            <a:avLst/>
          </a:prstGeom>
          <a:noFill/>
        </p:spPr>
        <p:txBody>
          <a:bodyPr wrap="square">
            <a:spAutoFit/>
          </a:bodyPr>
          <a:lstStyle/>
          <a:p>
            <a:pPr algn="just"/>
            <a:r>
              <a:rPr lang="en-US" sz="2000" dirty="0">
                <a:latin typeface="Malgun Gothic" panose="020B0503020000020004" pitchFamily="34" charset="-127"/>
                <a:ea typeface="Malgun Gothic" panose="020B0503020000020004" pitchFamily="34" charset="-127"/>
              </a:rPr>
              <a:t>To compute this </a:t>
            </a:r>
            <a:r>
              <a:rPr lang="en-US" sz="2000" dirty="0" err="1">
                <a:latin typeface="Malgun Gothic" panose="020B0503020000020004" pitchFamily="34" charset="-127"/>
                <a:ea typeface="Malgun Gothic" panose="020B0503020000020004" pitchFamily="34" charset="-127"/>
              </a:rPr>
              <a:t>rototranslation</a:t>
            </a:r>
            <a:r>
              <a:rPr lang="en-US" sz="2000" dirty="0">
                <a:latin typeface="Malgun Gothic" panose="020B0503020000020004" pitchFamily="34" charset="-127"/>
                <a:ea typeface="Malgun Gothic" panose="020B0503020000020004" pitchFamily="34" charset="-127"/>
              </a:rPr>
              <a:t> we copied 2 messages with </a:t>
            </a:r>
            <a:r>
              <a:rPr lang="en-US" sz="2000" dirty="0" err="1">
                <a:latin typeface="Malgun Gothic" panose="020B0503020000020004" pitchFamily="34" charset="-127"/>
                <a:ea typeface="Malgun Gothic" panose="020B0503020000020004" pitchFamily="34" charset="-127"/>
              </a:rPr>
              <a:t>rostopic</a:t>
            </a:r>
            <a:r>
              <a:rPr lang="en-US" sz="2000" dirty="0">
                <a:latin typeface="Malgun Gothic" panose="020B0503020000020004" pitchFamily="34" charset="-127"/>
                <a:ea typeface="Malgun Gothic" panose="020B0503020000020004" pitchFamily="34" charset="-127"/>
              </a:rPr>
              <a:t> echo from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and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a:t>
            </a:r>
          </a:p>
          <a:p>
            <a:pPr algn="just"/>
            <a:r>
              <a:rPr lang="en-US" sz="2000" dirty="0">
                <a:latin typeface="Malgun Gothic" panose="020B0503020000020004" pitchFamily="34" charset="-127"/>
                <a:ea typeface="Malgun Gothic" panose="020B0503020000020004" pitchFamily="34" charset="-127"/>
              </a:rPr>
              <a:t>/</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is not accurate in the first seconds, so we waited for some seconds (about 16s) and as soon as we saw a coherent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we copied its pose and the corresponding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pose.</a:t>
            </a:r>
          </a:p>
          <a:p>
            <a:pPr algn="just"/>
            <a:r>
              <a:rPr lang="en-US" sz="2000" dirty="0">
                <a:latin typeface="Malgun Gothic" panose="020B0503020000020004" pitchFamily="34" charset="-127"/>
                <a:ea typeface="Malgun Gothic" panose="020B0503020000020004" pitchFamily="34" charset="-127"/>
              </a:rPr>
              <a:t>We assumed that at the beginning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is correct, so we can use its pose as reference to find the </a:t>
            </a:r>
            <a:r>
              <a:rPr lang="en-US" sz="2000" dirty="0" err="1">
                <a:latin typeface="Malgun Gothic" panose="020B0503020000020004" pitchFamily="34" charset="-127"/>
                <a:ea typeface="Malgun Gothic" panose="020B0503020000020004" pitchFamily="34" charset="-127"/>
              </a:rPr>
              <a:t>rototranslation</a:t>
            </a:r>
            <a:r>
              <a:rPr lang="en-US" sz="2000" dirty="0">
                <a:latin typeface="Malgun Gothic" panose="020B0503020000020004" pitchFamily="34" charset="-127"/>
                <a:ea typeface="Malgun Gothic" panose="020B0503020000020004" pitchFamily="34" charset="-127"/>
              </a:rPr>
              <a:t> from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a:t>
            </a:r>
            <a:r>
              <a:rPr lang="en-US" sz="2000" dirty="0" err="1">
                <a:latin typeface="Malgun Gothic" panose="020B0503020000020004" pitchFamily="34" charset="-127"/>
                <a:ea typeface="Malgun Gothic" panose="020B0503020000020004" pitchFamily="34" charset="-127"/>
              </a:rPr>
              <a:t>frame_id</a:t>
            </a:r>
            <a:r>
              <a:rPr lang="en-US" sz="2000" dirty="0">
                <a:latin typeface="Malgun Gothic" panose="020B0503020000020004" pitchFamily="34" charset="-127"/>
                <a:ea typeface="Malgun Gothic" panose="020B0503020000020004" pitchFamily="34" charset="-127"/>
              </a:rPr>
              <a:t> of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to "world" (frame id of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This has been computed in MATLAB (in the script </a:t>
            </a:r>
            <a:r>
              <a:rPr lang="en-US" sz="2000" dirty="0" err="1">
                <a:latin typeface="Malgun Gothic" panose="020B0503020000020004" pitchFamily="34" charset="-127"/>
                <a:ea typeface="Malgun Gothic" panose="020B0503020000020004" pitchFamily="34" charset="-127"/>
              </a:rPr>
              <a:t>rototranslation.m</a:t>
            </a:r>
            <a:r>
              <a:rPr lang="en-US" sz="2000" dirty="0">
                <a:latin typeface="Malgun Gothic" panose="020B0503020000020004" pitchFamily="34" charset="-127"/>
                <a:ea typeface="Malgun Gothic" panose="020B0503020000020004" pitchFamily="34" charset="-127"/>
              </a:rPr>
              <a:t>).</a:t>
            </a:r>
          </a:p>
          <a:p>
            <a:pPr algn="just"/>
            <a:r>
              <a:rPr lang="en-US" sz="2000" dirty="0">
                <a:latin typeface="Malgun Gothic" panose="020B0503020000020004" pitchFamily="34" charset="-127"/>
                <a:ea typeface="Malgun Gothic" panose="020B0503020000020004" pitchFamily="34" charset="-127"/>
              </a:rPr>
              <a:t>Doing so we noticed that there was an inconsistency between the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theta orientation and the direction of motion of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as if the orientation vector were not indicating the motion direction (so it was not tangent to the trajectory). As a matter of fact, the orientation was very accurate but the trajectory seemed to have a different rotation. </a:t>
            </a:r>
          </a:p>
          <a:p>
            <a:pPr algn="just"/>
            <a:r>
              <a:rPr lang="en-US" sz="2000" dirty="0">
                <a:latin typeface="Malgun Gothic" panose="020B0503020000020004" pitchFamily="34" charset="-127"/>
                <a:ea typeface="Malgun Gothic" panose="020B0503020000020004" pitchFamily="34" charset="-127"/>
              </a:rPr>
              <a:t>We made the hypothesis that the orientation field in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could have an offset </a:t>
            </a:r>
            <a:r>
              <a:rPr lang="en-US" sz="2000" dirty="0" err="1">
                <a:latin typeface="Malgun Gothic" panose="020B0503020000020004" pitchFamily="34" charset="-127"/>
                <a:ea typeface="Malgun Gothic" panose="020B0503020000020004" pitchFamily="34" charset="-127"/>
              </a:rPr>
              <a:t>wrt</a:t>
            </a:r>
            <a:r>
              <a:rPr lang="en-US" sz="2000" dirty="0">
                <a:latin typeface="Malgun Gothic" panose="020B0503020000020004" pitchFamily="34" charset="-127"/>
                <a:ea typeface="Malgun Gothic" panose="020B0503020000020004" pitchFamily="34" charset="-127"/>
              </a:rPr>
              <a:t> the motion of the robot.</a:t>
            </a:r>
          </a:p>
        </p:txBody>
      </p:sp>
    </p:spTree>
    <p:extLst>
      <p:ext uri="{BB962C8B-B14F-4D97-AF65-F5344CB8AC3E}">
        <p14:creationId xmlns:p14="http://schemas.microsoft.com/office/powerpoint/2010/main" val="200561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ADC7738-D8C7-409A-8111-D6F766E8EE08}"/>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D8D35E52-1D0F-44AC-A9A3-CEA52FF5F647}"/>
              </a:ext>
            </a:extLst>
          </p:cNvPr>
          <p:cNvSpPr>
            <a:spLocks noGrp="1"/>
          </p:cNvSpPr>
          <p:nvPr>
            <p:ph type="sldNum" sz="quarter" idx="12"/>
          </p:nvPr>
        </p:nvSpPr>
        <p:spPr/>
        <p:txBody>
          <a:bodyPr/>
          <a:lstStyle/>
          <a:p>
            <a:fld id="{14C433A9-A747-4F29-963E-E8F457C7B902}" type="slidenum">
              <a:rPr lang="it-IT" smtClean="0"/>
              <a:pPr/>
              <a:t>12</a:t>
            </a:fld>
            <a:r>
              <a:rPr lang="it-IT" dirty="0"/>
              <a:t>/24</a:t>
            </a:r>
          </a:p>
        </p:txBody>
      </p:sp>
      <p:sp>
        <p:nvSpPr>
          <p:cNvPr id="4" name="Title 3">
            <a:extLst>
              <a:ext uri="{FF2B5EF4-FFF2-40B4-BE49-F238E27FC236}">
                <a16:creationId xmlns:a16="http://schemas.microsoft.com/office/drawing/2014/main" id="{23038C32-F437-4A45-B566-B14DF3D99CCC}"/>
              </a:ext>
            </a:extLst>
          </p:cNvPr>
          <p:cNvSpPr>
            <a:spLocks noGrp="1"/>
          </p:cNvSpPr>
          <p:nvPr>
            <p:ph type="title"/>
          </p:nvPr>
        </p:nvSpPr>
        <p:spPr/>
        <p:txBody>
          <a:bodyPr/>
          <a:lstStyle/>
          <a:p>
            <a:r>
              <a:rPr lang="en-US" dirty="0"/>
              <a:t>“</a:t>
            </a:r>
            <a:r>
              <a:rPr lang="en-US" dirty="0" err="1"/>
              <a:t>odom</a:t>
            </a:r>
            <a:r>
              <a:rPr lang="en-US" dirty="0"/>
              <a:t>” to “world” </a:t>
            </a:r>
            <a:r>
              <a:rPr lang="en-US" dirty="0" err="1"/>
              <a:t>rototranslation</a:t>
            </a:r>
            <a:endParaRPr lang="en-US" dirty="0"/>
          </a:p>
        </p:txBody>
      </p:sp>
      <p:sp>
        <p:nvSpPr>
          <p:cNvPr id="6" name="TextBox 5">
            <a:extLst>
              <a:ext uri="{FF2B5EF4-FFF2-40B4-BE49-F238E27FC236}">
                <a16:creationId xmlns:a16="http://schemas.microsoft.com/office/drawing/2014/main" id="{9B0E8E49-4E99-4E2D-A253-4E70D2070AC4}"/>
              </a:ext>
            </a:extLst>
          </p:cNvPr>
          <p:cNvSpPr txBox="1"/>
          <p:nvPr/>
        </p:nvSpPr>
        <p:spPr>
          <a:xfrm>
            <a:off x="397583" y="1513022"/>
            <a:ext cx="11396834" cy="3400931"/>
          </a:xfrm>
          <a:prstGeom prst="rect">
            <a:avLst/>
          </a:prstGeom>
          <a:noFill/>
        </p:spPr>
        <p:txBody>
          <a:bodyPr wrap="square">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Therefore, we tuned CHI, </a:t>
            </a:r>
            <a:r>
              <a:rPr lang="en-US" sz="2000" dirty="0" err="1">
                <a:latin typeface="Malgun Gothic" panose="020B0503020000020004" pitchFamily="34" charset="-127"/>
                <a:ea typeface="Malgun Gothic" panose="020B0503020000020004" pitchFamily="34" charset="-127"/>
              </a:rPr>
              <a:t>Inv_RATIO</a:t>
            </a:r>
            <a:r>
              <a:rPr lang="en-US" sz="2000" dirty="0">
                <a:latin typeface="Malgun Gothic" panose="020B0503020000020004" pitchFamily="34" charset="-127"/>
                <a:ea typeface="Malgun Gothic" panose="020B0503020000020004" pitchFamily="34" charset="-127"/>
              </a:rPr>
              <a:t>, the rotation of the trajectory (so the rotation from "world" to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and the constant offset of the orientation of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a:t>
            </a:r>
          </a:p>
          <a:p>
            <a:pPr algn="just">
              <a:spcAft>
                <a:spcPts val="600"/>
              </a:spcAft>
            </a:pPr>
            <a:r>
              <a:rPr lang="en-US" sz="2000" dirty="0">
                <a:latin typeface="Malgun Gothic" panose="020B0503020000020004" pitchFamily="34" charset="-127"/>
                <a:ea typeface="Malgun Gothic" panose="020B0503020000020004" pitchFamily="34" charset="-127"/>
              </a:rPr>
              <a:t>We noticed that this offset was very consistent (in the first 60 seconds of simulation it is almost constant) and was about 13.5 degrees.</a:t>
            </a:r>
          </a:p>
          <a:p>
            <a:pPr algn="just">
              <a:spcAft>
                <a:spcPts val="600"/>
              </a:spcAft>
            </a:pPr>
            <a:r>
              <a:rPr lang="en-US" sz="2000" dirty="0">
                <a:latin typeface="Malgun Gothic" panose="020B0503020000020004" pitchFamily="34" charset="-127"/>
                <a:ea typeface="Malgun Gothic" panose="020B0503020000020004" pitchFamily="34" charset="-127"/>
              </a:rPr>
              <a:t>Therefore, we fixed the reference system accordingly (and we removed this offset in the residuals node when computing the difference between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orientation and our computed orientation).</a:t>
            </a:r>
          </a:p>
          <a:p>
            <a:pPr algn="just"/>
            <a:r>
              <a:rPr lang="en-US" sz="2000" dirty="0">
                <a:latin typeface="Malgun Gothic" panose="020B0503020000020004" pitchFamily="34" charset="-127"/>
                <a:ea typeface="Malgun Gothic" panose="020B0503020000020004" pitchFamily="34" charset="-127"/>
              </a:rPr>
              <a:t>In the end the “world” reference frame turned out to have a yaw rotation of about 67 deg with respect to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frame, and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has an orientation offset of about 13.5 degrees with respect to its trajectory.</a:t>
            </a:r>
          </a:p>
        </p:txBody>
      </p:sp>
    </p:spTree>
    <p:extLst>
      <p:ext uri="{BB962C8B-B14F-4D97-AF65-F5344CB8AC3E}">
        <p14:creationId xmlns:p14="http://schemas.microsoft.com/office/powerpoint/2010/main" val="3851756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13</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1 - </a:t>
            </a:r>
            <a:r>
              <a:rPr lang="en-US" cap="none" dirty="0"/>
              <a:t>/</a:t>
            </a:r>
            <a:r>
              <a:rPr lang="en-US" cap="none" dirty="0" err="1"/>
              <a:t>scout_odom</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57947" y="1683288"/>
            <a:ext cx="3398241" cy="4170372"/>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We will now show some pictures of the results we got from </a:t>
            </a:r>
            <a:r>
              <a:rPr lang="en-US" sz="2000" dirty="0" err="1">
                <a:latin typeface="Malgun Gothic" panose="020B0503020000020004" pitchFamily="34" charset="-127"/>
                <a:ea typeface="Malgun Gothic" panose="020B0503020000020004" pitchFamily="34" charset="-127"/>
              </a:rPr>
              <a:t>PlotJuggler</a:t>
            </a:r>
            <a:r>
              <a:rPr lang="en-US" sz="2000" dirty="0">
                <a:latin typeface="Malgun Gothic" panose="020B0503020000020004" pitchFamily="34" charset="-127"/>
                <a:ea typeface="Malgun Gothic" panose="020B0503020000020004" pitchFamily="34" charset="-127"/>
              </a:rPr>
              <a:t>.</a:t>
            </a:r>
          </a:p>
          <a:p>
            <a:pPr algn="just"/>
            <a:r>
              <a:rPr lang="en-US" sz="2000" dirty="0">
                <a:latin typeface="Malgun Gothic" panose="020B0503020000020004" pitchFamily="34" charset="-127"/>
                <a:ea typeface="Malgun Gothic" panose="020B0503020000020004" pitchFamily="34" charset="-127"/>
              </a:rPr>
              <a:t>The first picture shows on the left the XY trajectory (in meters) of the </a:t>
            </a:r>
            <a:r>
              <a:rPr lang="en-US" sz="2000" dirty="0">
                <a:solidFill>
                  <a:srgbClr val="B03E14"/>
                </a:solidFill>
                <a:latin typeface="Malgun Gothic" panose="020B0503020000020004" pitchFamily="34" charset="-127"/>
                <a:ea typeface="Malgun Gothic" panose="020B0503020000020004" pitchFamily="34" charset="-127"/>
              </a:rPr>
              <a:t>computed odometry </a:t>
            </a:r>
            <a:r>
              <a:rPr lang="en-US" sz="2000" dirty="0">
                <a:latin typeface="Malgun Gothic" panose="020B0503020000020004" pitchFamily="34" charset="-127"/>
                <a:ea typeface="Malgun Gothic" panose="020B0503020000020004" pitchFamily="34" charset="-127"/>
              </a:rPr>
              <a:t>versus the odometry taken from </a:t>
            </a:r>
            <a:r>
              <a:rPr lang="en-US" sz="2000" dirty="0">
                <a:solidFill>
                  <a:srgbClr val="699110"/>
                </a:solidFill>
                <a:latin typeface="Malgun Gothic" panose="020B0503020000020004" pitchFamily="34" charset="-127"/>
                <a:ea typeface="Malgun Gothic" panose="020B0503020000020004" pitchFamily="34" charset="-127"/>
              </a:rPr>
              <a:t>/</a:t>
            </a:r>
            <a:r>
              <a:rPr lang="en-US" sz="2000" dirty="0" err="1">
                <a:solidFill>
                  <a:srgbClr val="699110"/>
                </a:solidFill>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with NON optimized parameters. On the right the orientation of the robot is shown (in degrees).</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2270" y="1626781"/>
            <a:ext cx="7914054" cy="4226879"/>
          </a:xfrm>
          <a:prstGeom prst="rect">
            <a:avLst/>
          </a:prstGeom>
        </p:spPr>
      </p:pic>
      <p:sp>
        <p:nvSpPr>
          <p:cNvPr id="10" name="Ovale 9">
            <a:extLst>
              <a:ext uri="{FF2B5EF4-FFF2-40B4-BE49-F238E27FC236}">
                <a16:creationId xmlns:a16="http://schemas.microsoft.com/office/drawing/2014/main" id="{33283BDC-0BEC-4F52-B877-43A90AD90D8D}"/>
              </a:ext>
            </a:extLst>
          </p:cNvPr>
          <p:cNvSpPr/>
          <p:nvPr/>
        </p:nvSpPr>
        <p:spPr>
          <a:xfrm>
            <a:off x="6054022" y="2988475"/>
            <a:ext cx="83956" cy="821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CasellaDiTesto 11">
            <a:extLst>
              <a:ext uri="{FF2B5EF4-FFF2-40B4-BE49-F238E27FC236}">
                <a16:creationId xmlns:a16="http://schemas.microsoft.com/office/drawing/2014/main" id="{1FCDF005-D20B-4C0A-8F63-A1C896E06607}"/>
              </a:ext>
            </a:extLst>
          </p:cNvPr>
          <p:cNvSpPr txBox="1"/>
          <p:nvPr/>
        </p:nvSpPr>
        <p:spPr>
          <a:xfrm>
            <a:off x="6096000" y="2929506"/>
            <a:ext cx="471397" cy="200055"/>
          </a:xfrm>
          <a:prstGeom prst="rect">
            <a:avLst/>
          </a:prstGeom>
          <a:noFill/>
        </p:spPr>
        <p:txBody>
          <a:bodyPr wrap="square" rtlCol="0">
            <a:spAutoFit/>
          </a:bodyPr>
          <a:lstStyle/>
          <a:p>
            <a:r>
              <a:rPr lang="it-IT" sz="700" dirty="0">
                <a:solidFill>
                  <a:schemeClr val="bg1"/>
                </a:solidFill>
              </a:rPr>
              <a:t>START</a:t>
            </a:r>
          </a:p>
        </p:txBody>
      </p:sp>
      <p:sp>
        <p:nvSpPr>
          <p:cNvPr id="15" name="CasellaDiTesto 1">
            <a:extLst>
              <a:ext uri="{FF2B5EF4-FFF2-40B4-BE49-F238E27FC236}">
                <a16:creationId xmlns:a16="http://schemas.microsoft.com/office/drawing/2014/main" id="{8A535823-C220-4C02-AFA5-ED67701B694F}"/>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1.76, RATIO: 1:38.3,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1’30’’</a:t>
            </a:r>
          </a:p>
        </p:txBody>
      </p:sp>
    </p:spTree>
    <p:extLst>
      <p:ext uri="{BB962C8B-B14F-4D97-AF65-F5344CB8AC3E}">
        <p14:creationId xmlns:p14="http://schemas.microsoft.com/office/powerpoint/2010/main" val="1830665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BC18DC5-A3EA-4546-AA0D-948F04E0E845}"/>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EB37BCF3-07E0-44D2-B2F7-14F9E46F059B}"/>
              </a:ext>
            </a:extLst>
          </p:cNvPr>
          <p:cNvSpPr>
            <a:spLocks noGrp="1"/>
          </p:cNvSpPr>
          <p:nvPr>
            <p:ph type="sldNum" sz="quarter" idx="12"/>
          </p:nvPr>
        </p:nvSpPr>
        <p:spPr/>
        <p:txBody>
          <a:bodyPr/>
          <a:lstStyle/>
          <a:p>
            <a:fld id="{14C433A9-A747-4F29-963E-E8F457C7B902}" type="slidenum">
              <a:rPr lang="it-IT" smtClean="0"/>
              <a:pPr/>
              <a:t>14</a:t>
            </a:fld>
            <a:r>
              <a:rPr lang="it-IT" dirty="0"/>
              <a:t>/24</a:t>
            </a:r>
          </a:p>
        </p:txBody>
      </p:sp>
      <p:sp>
        <p:nvSpPr>
          <p:cNvPr id="4" name="Title 3">
            <a:extLst>
              <a:ext uri="{FF2B5EF4-FFF2-40B4-BE49-F238E27FC236}">
                <a16:creationId xmlns:a16="http://schemas.microsoft.com/office/drawing/2014/main" id="{4252D6A9-9AC8-43CE-9BC1-BC67BBFDD4FA}"/>
              </a:ext>
            </a:extLst>
          </p:cNvPr>
          <p:cNvSpPr>
            <a:spLocks noGrp="1"/>
          </p:cNvSpPr>
          <p:nvPr>
            <p:ph type="title"/>
          </p:nvPr>
        </p:nvSpPr>
        <p:spPr/>
        <p:txBody>
          <a:bodyPr/>
          <a:lstStyle/>
          <a:p>
            <a:r>
              <a:rPr lang="en-US" dirty="0"/>
              <a:t>EXPERIMENT 1 - </a:t>
            </a:r>
            <a:r>
              <a:rPr lang="en-US" cap="none" dirty="0"/>
              <a:t>/</a:t>
            </a:r>
            <a:r>
              <a:rPr lang="en-US" cap="none" dirty="0" err="1"/>
              <a:t>scout_odom</a:t>
            </a:r>
            <a:endParaRPr lang="en-US" dirty="0"/>
          </a:p>
        </p:txBody>
      </p:sp>
      <p:sp>
        <p:nvSpPr>
          <p:cNvPr id="5" name="TextBox 4">
            <a:extLst>
              <a:ext uri="{FF2B5EF4-FFF2-40B4-BE49-F238E27FC236}">
                <a16:creationId xmlns:a16="http://schemas.microsoft.com/office/drawing/2014/main" id="{A0DF3581-DA77-429B-89C9-8D8900A7D213}"/>
              </a:ext>
            </a:extLst>
          </p:cNvPr>
          <p:cNvSpPr txBox="1"/>
          <p:nvPr/>
        </p:nvSpPr>
        <p:spPr>
          <a:xfrm>
            <a:off x="457947" y="2115860"/>
            <a:ext cx="3398241" cy="3247043"/>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Now we can analyze the errors with respect to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a:t>
            </a:r>
          </a:p>
          <a:p>
            <a:pPr algn="just">
              <a:spcAft>
                <a:spcPts val="600"/>
              </a:spcAft>
            </a:pPr>
            <a:r>
              <a:rPr lang="en-US" sz="2000" dirty="0">
                <a:latin typeface="Malgun Gothic" panose="020B0503020000020004" pitchFamily="34" charset="-127"/>
                <a:ea typeface="Malgun Gothic" panose="020B0503020000020004" pitchFamily="34" charset="-127"/>
              </a:rPr>
              <a:t>In particular on the left the </a:t>
            </a:r>
            <a:r>
              <a:rPr lang="en-US" sz="2000" dirty="0" err="1">
                <a:latin typeface="Malgun Gothic" panose="020B0503020000020004" pitchFamily="34" charset="-127"/>
                <a:ea typeface="Malgun Gothic" panose="020B0503020000020004" pitchFamily="34" charset="-127"/>
              </a:rPr>
              <a:t>cumulateError</a:t>
            </a:r>
            <a:r>
              <a:rPr lang="en-US" sz="2000" dirty="0">
                <a:latin typeface="Malgun Gothic" panose="020B0503020000020004" pitchFamily="34" charset="-127"/>
                <a:ea typeface="Malgun Gothic" panose="020B0503020000020004" pitchFamily="34" charset="-127"/>
              </a:rPr>
              <a:t> is shown, while on the top right there is the XY error plot [m] of dx and dy. On the bottom right </a:t>
            </a:r>
            <a:r>
              <a:rPr lang="en-US" sz="2000" dirty="0" err="1">
                <a:latin typeface="Malgun Gothic" panose="020B0503020000020004" pitchFamily="34" charset="-127"/>
                <a:ea typeface="Malgun Gothic" panose="020B0503020000020004" pitchFamily="34" charset="-127"/>
              </a:rPr>
              <a:t>dtheta</a:t>
            </a:r>
            <a:r>
              <a:rPr lang="en-US" sz="2000" dirty="0">
                <a:latin typeface="Malgun Gothic" panose="020B0503020000020004" pitchFamily="34" charset="-127"/>
                <a:ea typeface="Malgun Gothic" panose="020B0503020000020004" pitchFamily="34" charset="-127"/>
              </a:rPr>
              <a:t> [rad] over time is shown.</a:t>
            </a:r>
          </a:p>
        </p:txBody>
      </p:sp>
      <p:sp>
        <p:nvSpPr>
          <p:cNvPr id="7" name="CasellaDiTesto 1">
            <a:extLst>
              <a:ext uri="{FF2B5EF4-FFF2-40B4-BE49-F238E27FC236}">
                <a16:creationId xmlns:a16="http://schemas.microsoft.com/office/drawing/2014/main" id="{C5EEE511-83B8-4BE8-ABED-333E34252BB9}"/>
              </a:ext>
            </a:extLst>
          </p:cNvPr>
          <p:cNvSpPr txBox="1"/>
          <p:nvPr/>
        </p:nvSpPr>
        <p:spPr>
          <a:xfrm>
            <a:off x="4104167" y="2115860"/>
            <a:ext cx="2806995" cy="646331"/>
          </a:xfrm>
          <a:prstGeom prst="rect">
            <a:avLst/>
          </a:prstGeom>
          <a:noFill/>
        </p:spPr>
        <p:txBody>
          <a:bodyPr wrap="square" rtlCol="0">
            <a:spAutoFit/>
          </a:bodyPr>
          <a:lstStyle/>
          <a:p>
            <a:pPr algn="ctr"/>
            <a:r>
              <a:rPr lang="it-IT" b="1" dirty="0">
                <a:solidFill>
                  <a:schemeClr val="bg1"/>
                </a:solidFill>
                <a:latin typeface="Malgun Gothic" panose="020B0503020000020004" pitchFamily="34" charset="-127"/>
                <a:ea typeface="Malgun Gothic" panose="020B0503020000020004" pitchFamily="34" charset="-127"/>
              </a:rPr>
              <a:t>CHI: 1.76, RATIO: 1:38.3</a:t>
            </a:r>
          </a:p>
          <a:p>
            <a:pPr algn="ctr"/>
            <a:r>
              <a:rPr lang="it-IT" b="1" dirty="0" err="1">
                <a:solidFill>
                  <a:schemeClr val="bg1"/>
                </a:solidFill>
                <a:latin typeface="Malgun Gothic" panose="020B0503020000020004" pitchFamily="34" charset="-127"/>
                <a:ea typeface="Malgun Gothic" panose="020B0503020000020004" pitchFamily="34" charset="-127"/>
              </a:rPr>
              <a:t>Simulation</a:t>
            </a:r>
            <a:r>
              <a:rPr lang="it-IT" b="1" dirty="0">
                <a:solidFill>
                  <a:schemeClr val="bg1"/>
                </a:solidFill>
                <a:latin typeface="Malgun Gothic" panose="020B0503020000020004" pitchFamily="34" charset="-127"/>
                <a:ea typeface="Malgun Gothic" panose="020B0503020000020004" pitchFamily="34" charset="-127"/>
              </a:rPr>
              <a:t> time: 1’30’’</a:t>
            </a:r>
          </a:p>
        </p:txBody>
      </p:sp>
      <p:pic>
        <p:nvPicPr>
          <p:cNvPr id="8" name="Immagine 8">
            <a:extLst>
              <a:ext uri="{FF2B5EF4-FFF2-40B4-BE49-F238E27FC236}">
                <a16:creationId xmlns:a16="http://schemas.microsoft.com/office/drawing/2014/main" id="{4E535BDC-74A2-4225-B61F-A5A89F74536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737167"/>
            <a:ext cx="7914054" cy="4006106"/>
          </a:xfrm>
          <a:prstGeom prst="rect">
            <a:avLst/>
          </a:prstGeom>
        </p:spPr>
      </p:pic>
      <p:sp>
        <p:nvSpPr>
          <p:cNvPr id="9" name="CasellaDiTesto 1">
            <a:extLst>
              <a:ext uri="{FF2B5EF4-FFF2-40B4-BE49-F238E27FC236}">
                <a16:creationId xmlns:a16="http://schemas.microsoft.com/office/drawing/2014/main" id="{660C5178-EF6A-449D-88B5-DB6C0727D2DA}"/>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1.76, RATIO: 1:38.3,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1’30’’</a:t>
            </a:r>
          </a:p>
        </p:txBody>
      </p:sp>
    </p:spTree>
    <p:extLst>
      <p:ext uri="{BB962C8B-B14F-4D97-AF65-F5344CB8AC3E}">
        <p14:creationId xmlns:p14="http://schemas.microsoft.com/office/powerpoint/2010/main" val="1820537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15</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2 - </a:t>
            </a:r>
            <a:r>
              <a:rPr lang="en-US" cap="none" dirty="0"/>
              <a:t>/</a:t>
            </a:r>
            <a:r>
              <a:rPr lang="en-US" cap="none" dirty="0" err="1"/>
              <a:t>scout_odom</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57947" y="2732252"/>
            <a:ext cx="3398241" cy="2015936"/>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After optimizing the parameters we managed to get a better result. The tracking is very accurate.</a:t>
            </a:r>
          </a:p>
          <a:p>
            <a:pPr marL="342900" indent="-342900" algn="just">
              <a:buFont typeface="Arial" panose="020B0604020202020204" pitchFamily="34" charset="0"/>
              <a:buChar char="•"/>
            </a:pPr>
            <a:r>
              <a:rPr lang="en-US" sz="2000" dirty="0">
                <a:solidFill>
                  <a:srgbClr val="B03E14"/>
                </a:solidFill>
                <a:latin typeface="Malgun Gothic" panose="020B0503020000020004" pitchFamily="34" charset="-127"/>
                <a:ea typeface="Malgun Gothic" panose="020B0503020000020004" pitchFamily="34" charset="-127"/>
              </a:rPr>
              <a:t>our computed odometry</a:t>
            </a:r>
          </a:p>
          <a:p>
            <a:pPr marL="342900" indent="-342900" algn="just">
              <a:buFont typeface="Arial" panose="020B0604020202020204" pitchFamily="34" charset="0"/>
              <a:buChar char="•"/>
            </a:pPr>
            <a:r>
              <a:rPr lang="en-US" sz="2000" dirty="0">
                <a:solidFill>
                  <a:srgbClr val="699110"/>
                </a:solidFill>
                <a:latin typeface="Malgun Gothic" panose="020B0503020000020004" pitchFamily="34" charset="-127"/>
                <a:ea typeface="Malgun Gothic" panose="020B0503020000020004" pitchFamily="34" charset="-127"/>
              </a:rPr>
              <a:t>/</a:t>
            </a:r>
            <a:r>
              <a:rPr lang="en-US" sz="2000" dirty="0" err="1">
                <a:solidFill>
                  <a:srgbClr val="699110"/>
                </a:solidFill>
                <a:latin typeface="Malgun Gothic" panose="020B0503020000020004" pitchFamily="34" charset="-127"/>
                <a:ea typeface="Malgun Gothic" panose="020B0503020000020004" pitchFamily="34" charset="-127"/>
              </a:rPr>
              <a:t>scout_odom</a:t>
            </a:r>
            <a:endParaRPr lang="en-US" sz="2000" dirty="0">
              <a:latin typeface="Malgun Gothic" panose="020B0503020000020004" pitchFamily="34" charset="-127"/>
              <a:ea typeface="Malgun Gothic" panose="020B0503020000020004" pitchFamily="34" charset="-127"/>
            </a:endParaRP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4" cy="4226699"/>
          </a:xfrm>
          <a:prstGeom prst="rect">
            <a:avLst/>
          </a:prstGeom>
        </p:spPr>
      </p:pic>
      <p:sp>
        <p:nvSpPr>
          <p:cNvPr id="10" name="Ovale 9">
            <a:extLst>
              <a:ext uri="{FF2B5EF4-FFF2-40B4-BE49-F238E27FC236}">
                <a16:creationId xmlns:a16="http://schemas.microsoft.com/office/drawing/2014/main" id="{33283BDC-0BEC-4F52-B877-43A90AD90D8D}"/>
              </a:ext>
            </a:extLst>
          </p:cNvPr>
          <p:cNvSpPr/>
          <p:nvPr/>
        </p:nvSpPr>
        <p:spPr>
          <a:xfrm>
            <a:off x="6054022" y="2988475"/>
            <a:ext cx="83956" cy="821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CasellaDiTesto 11">
            <a:extLst>
              <a:ext uri="{FF2B5EF4-FFF2-40B4-BE49-F238E27FC236}">
                <a16:creationId xmlns:a16="http://schemas.microsoft.com/office/drawing/2014/main" id="{1FCDF005-D20B-4C0A-8F63-A1C896E06607}"/>
              </a:ext>
            </a:extLst>
          </p:cNvPr>
          <p:cNvSpPr txBox="1"/>
          <p:nvPr/>
        </p:nvSpPr>
        <p:spPr>
          <a:xfrm>
            <a:off x="6096000" y="2929506"/>
            <a:ext cx="471397" cy="200055"/>
          </a:xfrm>
          <a:prstGeom prst="rect">
            <a:avLst/>
          </a:prstGeom>
          <a:noFill/>
        </p:spPr>
        <p:txBody>
          <a:bodyPr wrap="square" rtlCol="0">
            <a:spAutoFit/>
          </a:bodyPr>
          <a:lstStyle/>
          <a:p>
            <a:r>
              <a:rPr lang="it-IT" sz="700" dirty="0">
                <a:solidFill>
                  <a:schemeClr val="bg1"/>
                </a:solidFill>
              </a:rPr>
              <a:t>START</a:t>
            </a:r>
          </a:p>
        </p:txBody>
      </p:sp>
      <p:sp>
        <p:nvSpPr>
          <p:cNvPr id="12" name="CasellaDiTesto 1">
            <a:extLst>
              <a:ext uri="{FF2B5EF4-FFF2-40B4-BE49-F238E27FC236}">
                <a16:creationId xmlns:a16="http://schemas.microsoft.com/office/drawing/2014/main" id="{9B86ED89-C0CF-4561-98B8-E044CC892B0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1’30’’</a:t>
            </a:r>
          </a:p>
        </p:txBody>
      </p:sp>
    </p:spTree>
    <p:extLst>
      <p:ext uri="{BB962C8B-B14F-4D97-AF65-F5344CB8AC3E}">
        <p14:creationId xmlns:p14="http://schemas.microsoft.com/office/powerpoint/2010/main" val="33533485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16</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a:t>Experiment 2 - </a:t>
            </a:r>
            <a:r>
              <a:rPr lang="en-US" cap="none"/>
              <a:t>/scout_odom</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72010" y="2421569"/>
            <a:ext cx="3398241" cy="2862322"/>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With the optimized parameters the cost function decreased a lot (the maximum value decreases from about 33 to about 13). Also the XY error plot shows that we are much closer to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9"/>
          </a:xfrm>
          <a:prstGeom prst="rect">
            <a:avLst/>
          </a:prstGeom>
        </p:spPr>
      </p:pic>
      <p:sp>
        <p:nvSpPr>
          <p:cNvPr id="9" name="CasellaDiTesto 1">
            <a:extLst>
              <a:ext uri="{FF2B5EF4-FFF2-40B4-BE49-F238E27FC236}">
                <a16:creationId xmlns:a16="http://schemas.microsoft.com/office/drawing/2014/main" id="{D22699DD-D01B-4F0F-87EF-A80478C3453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1’30’’</a:t>
            </a:r>
          </a:p>
        </p:txBody>
      </p:sp>
    </p:spTree>
    <p:extLst>
      <p:ext uri="{BB962C8B-B14F-4D97-AF65-F5344CB8AC3E}">
        <p14:creationId xmlns:p14="http://schemas.microsoft.com/office/powerpoint/2010/main" val="38860412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17</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3 - </a:t>
            </a:r>
            <a:r>
              <a:rPr lang="en-US" cap="none" dirty="0"/>
              <a:t>/</a:t>
            </a:r>
            <a:r>
              <a:rPr lang="en-US" cap="none" dirty="0" err="1"/>
              <a:t>gt_pose</a:t>
            </a:r>
            <a:endParaRPr lang="en-US" cap="none"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09820" y="1482558"/>
            <a:ext cx="3535842" cy="4632037"/>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We tried to compare </a:t>
            </a:r>
            <a:r>
              <a:rPr lang="en-US" sz="2000" dirty="0">
                <a:solidFill>
                  <a:srgbClr val="B03E14"/>
                </a:solidFill>
                <a:latin typeface="Malgun Gothic" panose="020B0503020000020004" pitchFamily="34" charset="-127"/>
                <a:ea typeface="Malgun Gothic" panose="020B0503020000020004" pitchFamily="34" charset="-127"/>
              </a:rPr>
              <a:t>our computed odometry </a:t>
            </a:r>
            <a:r>
              <a:rPr lang="en-US" sz="2000" dirty="0">
                <a:latin typeface="Malgun Gothic" panose="020B0503020000020004" pitchFamily="34" charset="-127"/>
                <a:ea typeface="Malgun Gothic" panose="020B0503020000020004" pitchFamily="34" charset="-127"/>
              </a:rPr>
              <a:t>with the optimized parameters to </a:t>
            </a:r>
            <a:r>
              <a:rPr lang="en-US" sz="2000" dirty="0">
                <a:solidFill>
                  <a:srgbClr val="1B9CAD"/>
                </a:solidFill>
                <a:latin typeface="Malgun Gothic" panose="020B0503020000020004" pitchFamily="34" charset="-127"/>
                <a:ea typeface="Malgun Gothic" panose="020B0503020000020004" pitchFamily="34" charset="-127"/>
              </a:rPr>
              <a:t>/</a:t>
            </a:r>
            <a:r>
              <a:rPr lang="en-US" sz="2000" dirty="0" err="1">
                <a:solidFill>
                  <a:srgbClr val="1B9CAD"/>
                </a:solidFill>
                <a:latin typeface="Malgun Gothic" panose="020B0503020000020004" pitchFamily="34" charset="-127"/>
                <a:ea typeface="Malgun Gothic" panose="020B0503020000020004" pitchFamily="34" charset="-127"/>
              </a:rPr>
              <a:t>gt_pose</a:t>
            </a:r>
            <a:r>
              <a:rPr lang="en-US" sz="2000" dirty="0">
                <a:solidFill>
                  <a:srgbClr val="1B9CAD"/>
                </a:solidFill>
                <a:latin typeface="Malgun Gothic" panose="020B0503020000020004" pitchFamily="34" charset="-127"/>
                <a:ea typeface="Malgun Gothic" panose="020B0503020000020004" pitchFamily="34" charset="-127"/>
              </a:rPr>
              <a:t> </a:t>
            </a:r>
            <a:r>
              <a:rPr lang="en-US" sz="2000" dirty="0">
                <a:latin typeface="Malgun Gothic" panose="020B0503020000020004" pitchFamily="34" charset="-127"/>
                <a:ea typeface="Malgun Gothic" panose="020B0503020000020004" pitchFamily="34" charset="-127"/>
              </a:rPr>
              <a:t>(in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reference frame).</a:t>
            </a:r>
          </a:p>
          <a:p>
            <a:pPr algn="just">
              <a:spcAft>
                <a:spcPts val="600"/>
              </a:spcAft>
            </a:pPr>
            <a:r>
              <a:rPr lang="en-US" sz="2000" dirty="0">
                <a:latin typeface="Malgun Gothic" panose="020B0503020000020004" pitchFamily="34" charset="-127"/>
                <a:ea typeface="Malgun Gothic" panose="020B0503020000020004" pitchFamily="34" charset="-127"/>
              </a:rPr>
              <a:t>The results were not good.</a:t>
            </a:r>
          </a:p>
          <a:p>
            <a:pPr algn="just">
              <a:spcAft>
                <a:spcPts val="600"/>
              </a:spcAft>
            </a:pPr>
            <a:r>
              <a:rPr lang="en-US" sz="2000" dirty="0">
                <a:latin typeface="Malgun Gothic" panose="020B0503020000020004" pitchFamily="34" charset="-127"/>
                <a:ea typeface="Malgun Gothic" panose="020B0503020000020004" pitchFamily="34" charset="-127"/>
              </a:rPr>
              <a:t>The simulation could only last 40 seconds due to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unavailability.</a:t>
            </a:r>
          </a:p>
          <a:p>
            <a:pPr algn="just">
              <a:spcAft>
                <a:spcPts val="600"/>
              </a:spcAft>
            </a:pPr>
            <a:r>
              <a:rPr lang="en-US" sz="2000" dirty="0">
                <a:latin typeface="Malgun Gothic" panose="020B0503020000020004" pitchFamily="34" charset="-127"/>
                <a:ea typeface="Malgun Gothic" panose="020B0503020000020004" pitchFamily="34" charset="-127"/>
              </a:rPr>
              <a:t>Notice that there is an almost constant offset in the theta plot (on the right), which is the orientation offset mentioned above.</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9"/>
          </a:xfrm>
          <a:prstGeom prst="rect">
            <a:avLst/>
          </a:prstGeom>
        </p:spPr>
      </p:pic>
      <p:sp>
        <p:nvSpPr>
          <p:cNvPr id="10" name="Ovale 9">
            <a:extLst>
              <a:ext uri="{FF2B5EF4-FFF2-40B4-BE49-F238E27FC236}">
                <a16:creationId xmlns:a16="http://schemas.microsoft.com/office/drawing/2014/main" id="{33283BDC-0BEC-4F52-B877-43A90AD90D8D}"/>
              </a:ext>
            </a:extLst>
          </p:cNvPr>
          <p:cNvSpPr/>
          <p:nvPr/>
        </p:nvSpPr>
        <p:spPr>
          <a:xfrm>
            <a:off x="5143670" y="2272737"/>
            <a:ext cx="83956" cy="821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CasellaDiTesto 11">
            <a:extLst>
              <a:ext uri="{FF2B5EF4-FFF2-40B4-BE49-F238E27FC236}">
                <a16:creationId xmlns:a16="http://schemas.microsoft.com/office/drawing/2014/main" id="{1FCDF005-D20B-4C0A-8F63-A1C896E06607}"/>
              </a:ext>
            </a:extLst>
          </p:cNvPr>
          <p:cNvSpPr txBox="1"/>
          <p:nvPr/>
        </p:nvSpPr>
        <p:spPr>
          <a:xfrm>
            <a:off x="4724491" y="2206074"/>
            <a:ext cx="611176" cy="215444"/>
          </a:xfrm>
          <a:prstGeom prst="rect">
            <a:avLst/>
          </a:prstGeom>
          <a:noFill/>
        </p:spPr>
        <p:txBody>
          <a:bodyPr wrap="square" rtlCol="0">
            <a:spAutoFit/>
          </a:bodyPr>
          <a:lstStyle/>
          <a:p>
            <a:r>
              <a:rPr lang="it-IT" sz="800" dirty="0">
                <a:solidFill>
                  <a:schemeClr val="bg1"/>
                </a:solidFill>
              </a:rPr>
              <a:t>START</a:t>
            </a:r>
            <a:endParaRPr lang="it-IT" sz="700" dirty="0">
              <a:solidFill>
                <a:schemeClr val="bg1"/>
              </a:solidFill>
            </a:endParaRPr>
          </a:p>
        </p:txBody>
      </p:sp>
      <p:sp>
        <p:nvSpPr>
          <p:cNvPr id="6" name="Oval 5">
            <a:extLst>
              <a:ext uri="{FF2B5EF4-FFF2-40B4-BE49-F238E27FC236}">
                <a16:creationId xmlns:a16="http://schemas.microsoft.com/office/drawing/2014/main" id="{F35DBF65-E2A9-49D3-AFEA-4A067CA6BA31}"/>
              </a:ext>
            </a:extLst>
          </p:cNvPr>
          <p:cNvSpPr/>
          <p:nvPr/>
        </p:nvSpPr>
        <p:spPr>
          <a:xfrm rot="19762511">
            <a:off x="6063489" y="2075158"/>
            <a:ext cx="496888" cy="2569355"/>
          </a:xfrm>
          <a:prstGeom prst="ellipse">
            <a:avLst/>
          </a:prstGeom>
          <a:no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TextBox 6">
            <a:extLst>
              <a:ext uri="{FF2B5EF4-FFF2-40B4-BE49-F238E27FC236}">
                <a16:creationId xmlns:a16="http://schemas.microsoft.com/office/drawing/2014/main" id="{230887E7-D7D5-47B9-B58C-5313CA56E951}"/>
              </a:ext>
            </a:extLst>
          </p:cNvPr>
          <p:cNvSpPr txBox="1"/>
          <p:nvPr/>
        </p:nvSpPr>
        <p:spPr>
          <a:xfrm>
            <a:off x="6362733" y="2714954"/>
            <a:ext cx="1358867" cy="430887"/>
          </a:xfrm>
          <a:prstGeom prst="rect">
            <a:avLst/>
          </a:prstGeom>
          <a:noFill/>
        </p:spPr>
        <p:txBody>
          <a:bodyPr wrap="square" rtlCol="0">
            <a:spAutoFit/>
          </a:bodyPr>
          <a:lstStyle/>
          <a:p>
            <a:r>
              <a:rPr lang="en-US" sz="1100" dirty="0">
                <a:solidFill>
                  <a:schemeClr val="bg1"/>
                </a:solidFill>
              </a:rPr>
              <a:t>HERE /</a:t>
            </a:r>
            <a:r>
              <a:rPr lang="en-US" sz="1100" dirty="0" err="1">
                <a:solidFill>
                  <a:schemeClr val="bg1"/>
                </a:solidFill>
              </a:rPr>
              <a:t>gt_pose</a:t>
            </a:r>
            <a:r>
              <a:rPr lang="en-US" sz="1100" dirty="0">
                <a:solidFill>
                  <a:schemeClr val="bg1"/>
                </a:solidFill>
              </a:rPr>
              <a:t> IS NOT AVAILABLE</a:t>
            </a:r>
          </a:p>
        </p:txBody>
      </p:sp>
      <p:sp>
        <p:nvSpPr>
          <p:cNvPr id="12" name="CasellaDiTesto 1">
            <a:extLst>
              <a:ext uri="{FF2B5EF4-FFF2-40B4-BE49-F238E27FC236}">
                <a16:creationId xmlns:a16="http://schemas.microsoft.com/office/drawing/2014/main" id="{FA6DFEFC-EE57-42B7-811A-88BCEA579C73}"/>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sp>
        <p:nvSpPr>
          <p:cNvPr id="16" name="TextBox 15">
            <a:extLst>
              <a:ext uri="{FF2B5EF4-FFF2-40B4-BE49-F238E27FC236}">
                <a16:creationId xmlns:a16="http://schemas.microsoft.com/office/drawing/2014/main" id="{2C2B3FD8-DB16-45F7-93E9-B31DDF37D238}"/>
              </a:ext>
            </a:extLst>
          </p:cNvPr>
          <p:cNvSpPr txBox="1"/>
          <p:nvPr/>
        </p:nvSpPr>
        <p:spPr>
          <a:xfrm>
            <a:off x="10162885" y="2131558"/>
            <a:ext cx="1380456" cy="446233"/>
          </a:xfrm>
          <a:prstGeom prst="rect">
            <a:avLst/>
          </a:prstGeom>
          <a:noFill/>
        </p:spPr>
        <p:txBody>
          <a:bodyPr wrap="square" rtlCol="0">
            <a:spAutoFit/>
          </a:bodyPr>
          <a:lstStyle/>
          <a:p>
            <a:r>
              <a:rPr lang="en-US" sz="1100" dirty="0">
                <a:solidFill>
                  <a:schemeClr val="bg1"/>
                </a:solidFill>
              </a:rPr>
              <a:t>INITIAL /</a:t>
            </a:r>
            <a:r>
              <a:rPr lang="en-US" sz="1100" dirty="0" err="1">
                <a:solidFill>
                  <a:schemeClr val="bg1"/>
                </a:solidFill>
              </a:rPr>
              <a:t>gt_pose</a:t>
            </a:r>
            <a:r>
              <a:rPr lang="en-US" sz="1100" dirty="0">
                <a:solidFill>
                  <a:schemeClr val="bg1"/>
                </a:solidFill>
              </a:rPr>
              <a:t> INSTABILITY</a:t>
            </a:r>
          </a:p>
        </p:txBody>
      </p:sp>
      <p:cxnSp>
        <p:nvCxnSpPr>
          <p:cNvPr id="23" name="Straight Arrow Connector 22">
            <a:extLst>
              <a:ext uri="{FF2B5EF4-FFF2-40B4-BE49-F238E27FC236}">
                <a16:creationId xmlns:a16="http://schemas.microsoft.com/office/drawing/2014/main" id="{44B3F609-2DCB-45BB-A590-1D21C42C5532}"/>
              </a:ext>
            </a:extLst>
          </p:cNvPr>
          <p:cNvCxnSpPr/>
          <p:nvPr/>
        </p:nvCxnSpPr>
        <p:spPr>
          <a:xfrm flipH="1" flipV="1">
            <a:off x="9736667" y="2312986"/>
            <a:ext cx="406400" cy="41689"/>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6EC03DD5-BC9A-49CB-88E4-80B204523F2B}"/>
              </a:ext>
            </a:extLst>
          </p:cNvPr>
          <p:cNvSpPr/>
          <p:nvPr/>
        </p:nvSpPr>
        <p:spPr>
          <a:xfrm>
            <a:off x="8266421" y="2019044"/>
            <a:ext cx="1263061" cy="3685216"/>
          </a:xfrm>
          <a:prstGeom prst="rect">
            <a:avLst/>
          </a:prstGeom>
          <a:pattFill prst="pct5">
            <a:fgClr>
              <a:srgbClr val="4B4B4B"/>
            </a:fgClr>
            <a:bgClr>
              <a:srgbClr val="333333"/>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785E3C41-E58B-475C-AEBA-D3E2DAAAA6A5}"/>
              </a:ext>
            </a:extLst>
          </p:cNvPr>
          <p:cNvCxnSpPr/>
          <p:nvPr/>
        </p:nvCxnSpPr>
        <p:spPr>
          <a:xfrm>
            <a:off x="10251282" y="2764632"/>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sp>
        <p:nvSpPr>
          <p:cNvPr id="21" name="CasellaDiTesto 11">
            <a:extLst>
              <a:ext uri="{FF2B5EF4-FFF2-40B4-BE49-F238E27FC236}">
                <a16:creationId xmlns:a16="http://schemas.microsoft.com/office/drawing/2014/main" id="{DA95A821-3B1F-43F4-887F-2BFE0E48BF53}"/>
              </a:ext>
            </a:extLst>
          </p:cNvPr>
          <p:cNvSpPr txBox="1"/>
          <p:nvPr/>
        </p:nvSpPr>
        <p:spPr>
          <a:xfrm>
            <a:off x="9856787" y="2871513"/>
            <a:ext cx="788989" cy="338554"/>
          </a:xfrm>
          <a:prstGeom prst="rect">
            <a:avLst/>
          </a:prstGeom>
          <a:noFill/>
        </p:spPr>
        <p:txBody>
          <a:bodyPr wrap="square" rtlCol="0">
            <a:spAutoFit/>
          </a:bodyPr>
          <a:lstStyle/>
          <a:p>
            <a:pPr algn="ctr"/>
            <a:r>
              <a:rPr lang="it-IT" sz="800" dirty="0">
                <a:solidFill>
                  <a:schemeClr val="bg1"/>
                </a:solidFill>
              </a:rPr>
              <a:t>CONSTANT OFFSET</a:t>
            </a:r>
          </a:p>
        </p:txBody>
      </p:sp>
    </p:spTree>
    <p:extLst>
      <p:ext uri="{BB962C8B-B14F-4D97-AF65-F5344CB8AC3E}">
        <p14:creationId xmlns:p14="http://schemas.microsoft.com/office/powerpoint/2010/main" val="27389391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18</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3 - </a:t>
            </a:r>
            <a:r>
              <a:rPr lang="en-US" cap="none" dirty="0"/>
              <a:t>/</a:t>
            </a:r>
            <a:r>
              <a:rPr lang="en-US" cap="none" dirty="0" err="1"/>
              <a:t>gt_pose</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57947" y="2921168"/>
            <a:ext cx="3398241" cy="1015663"/>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This is the cost function we would like to improve with a better parameter tuning. </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8"/>
          </a:xfrm>
          <a:prstGeom prst="rect">
            <a:avLst/>
          </a:prstGeom>
        </p:spPr>
      </p:pic>
      <p:sp>
        <p:nvSpPr>
          <p:cNvPr id="9" name="CasellaDiTesto 1">
            <a:extLst>
              <a:ext uri="{FF2B5EF4-FFF2-40B4-BE49-F238E27FC236}">
                <a16:creationId xmlns:a16="http://schemas.microsoft.com/office/drawing/2014/main" id="{D22699DD-D01B-4F0F-87EF-A80478C3453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spTree>
    <p:extLst>
      <p:ext uri="{BB962C8B-B14F-4D97-AF65-F5344CB8AC3E}">
        <p14:creationId xmlns:p14="http://schemas.microsoft.com/office/powerpoint/2010/main" val="4808736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19</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4 - </a:t>
            </a:r>
            <a:r>
              <a:rPr lang="en-US" cap="none" dirty="0"/>
              <a:t>/</a:t>
            </a:r>
            <a:r>
              <a:rPr lang="en-US" cap="none" dirty="0" err="1"/>
              <a:t>gt_pose</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397583" y="2864644"/>
            <a:ext cx="3398241" cy="1708160"/>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After optimizing the parameters we managed to get a better result.</a:t>
            </a:r>
          </a:p>
          <a:p>
            <a:pPr marL="342900" indent="-342900" algn="just">
              <a:buFont typeface="Arial" panose="020B0604020202020204" pitchFamily="34" charset="0"/>
              <a:buChar char="•"/>
            </a:pPr>
            <a:r>
              <a:rPr lang="en-US" sz="2000" dirty="0">
                <a:solidFill>
                  <a:srgbClr val="B03E14"/>
                </a:solidFill>
                <a:latin typeface="Malgun Gothic" panose="020B0503020000020004" pitchFamily="34" charset="-127"/>
                <a:ea typeface="Malgun Gothic" panose="020B0503020000020004" pitchFamily="34" charset="-127"/>
              </a:rPr>
              <a:t>our computed odometry</a:t>
            </a:r>
          </a:p>
          <a:p>
            <a:pPr marL="342900" indent="-342900" algn="just">
              <a:spcAft>
                <a:spcPts val="600"/>
              </a:spcAft>
              <a:buFont typeface="Arial" panose="020B0604020202020204" pitchFamily="34" charset="0"/>
              <a:buChar char="•"/>
            </a:pPr>
            <a:r>
              <a:rPr lang="en-US" sz="2000" dirty="0">
                <a:solidFill>
                  <a:srgbClr val="1B9CAD"/>
                </a:solidFill>
                <a:latin typeface="Malgun Gothic" panose="020B0503020000020004" pitchFamily="34" charset="-127"/>
                <a:ea typeface="Malgun Gothic" panose="020B0503020000020004" pitchFamily="34" charset="-127"/>
              </a:rPr>
              <a:t>/</a:t>
            </a:r>
            <a:r>
              <a:rPr lang="en-US" sz="2000" dirty="0" err="1">
                <a:solidFill>
                  <a:srgbClr val="1B9CAD"/>
                </a:solidFill>
                <a:latin typeface="Malgun Gothic" panose="020B0503020000020004" pitchFamily="34" charset="-127"/>
                <a:ea typeface="Malgun Gothic" panose="020B0503020000020004" pitchFamily="34" charset="-127"/>
              </a:rPr>
              <a:t>gt_pose</a:t>
            </a:r>
            <a:endParaRPr lang="en-US" sz="2000" dirty="0">
              <a:solidFill>
                <a:srgbClr val="1B9CAD"/>
              </a:solidFill>
              <a:latin typeface="Malgun Gothic" panose="020B0503020000020004" pitchFamily="34" charset="-127"/>
              <a:ea typeface="Malgun Gothic" panose="020B0503020000020004" pitchFamily="34" charset="-127"/>
            </a:endParaRP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8"/>
          </a:xfrm>
          <a:prstGeom prst="rect">
            <a:avLst/>
          </a:prstGeom>
        </p:spPr>
      </p:pic>
      <p:sp>
        <p:nvSpPr>
          <p:cNvPr id="10" name="Ovale 9">
            <a:extLst>
              <a:ext uri="{FF2B5EF4-FFF2-40B4-BE49-F238E27FC236}">
                <a16:creationId xmlns:a16="http://schemas.microsoft.com/office/drawing/2014/main" id="{33283BDC-0BEC-4F52-B877-43A90AD90D8D}"/>
              </a:ext>
            </a:extLst>
          </p:cNvPr>
          <p:cNvSpPr/>
          <p:nvPr/>
        </p:nvSpPr>
        <p:spPr>
          <a:xfrm>
            <a:off x="5677038" y="2284280"/>
            <a:ext cx="83956" cy="821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CasellaDiTesto 11">
            <a:extLst>
              <a:ext uri="{FF2B5EF4-FFF2-40B4-BE49-F238E27FC236}">
                <a16:creationId xmlns:a16="http://schemas.microsoft.com/office/drawing/2014/main" id="{1FCDF005-D20B-4C0A-8F63-A1C896E06607}"/>
              </a:ext>
            </a:extLst>
          </p:cNvPr>
          <p:cNvSpPr txBox="1"/>
          <p:nvPr/>
        </p:nvSpPr>
        <p:spPr>
          <a:xfrm>
            <a:off x="5247619" y="2225311"/>
            <a:ext cx="471397" cy="200055"/>
          </a:xfrm>
          <a:prstGeom prst="rect">
            <a:avLst/>
          </a:prstGeom>
          <a:noFill/>
        </p:spPr>
        <p:txBody>
          <a:bodyPr wrap="square" rtlCol="0">
            <a:spAutoFit/>
          </a:bodyPr>
          <a:lstStyle/>
          <a:p>
            <a:r>
              <a:rPr lang="it-IT" sz="700" dirty="0">
                <a:solidFill>
                  <a:schemeClr val="bg1"/>
                </a:solidFill>
              </a:rPr>
              <a:t>START</a:t>
            </a:r>
          </a:p>
        </p:txBody>
      </p:sp>
      <p:sp>
        <p:nvSpPr>
          <p:cNvPr id="12" name="CasellaDiTesto 1">
            <a:extLst>
              <a:ext uri="{FF2B5EF4-FFF2-40B4-BE49-F238E27FC236}">
                <a16:creationId xmlns:a16="http://schemas.microsoft.com/office/drawing/2014/main" id="{9B86ED89-C0CF-4561-98B8-E044CC892B0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1.64, RATIO: 1:40.0,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cxnSp>
        <p:nvCxnSpPr>
          <p:cNvPr id="7" name="Straight Arrow Connector 6">
            <a:extLst>
              <a:ext uri="{FF2B5EF4-FFF2-40B4-BE49-F238E27FC236}">
                <a16:creationId xmlns:a16="http://schemas.microsoft.com/office/drawing/2014/main" id="{3E98BAAC-EAEE-4A35-B084-8F3657B24695}"/>
              </a:ext>
            </a:extLst>
          </p:cNvPr>
          <p:cNvCxnSpPr/>
          <p:nvPr/>
        </p:nvCxnSpPr>
        <p:spPr>
          <a:xfrm>
            <a:off x="9348788" y="2797969"/>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82F6EA0-0077-4925-8516-D87A7659905A}"/>
              </a:ext>
            </a:extLst>
          </p:cNvPr>
          <p:cNvCxnSpPr/>
          <p:nvPr/>
        </p:nvCxnSpPr>
        <p:spPr>
          <a:xfrm>
            <a:off x="9696450" y="2633663"/>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5EFF1C9-851F-49C2-969B-E536C03A2068}"/>
              </a:ext>
            </a:extLst>
          </p:cNvPr>
          <p:cNvCxnSpPr/>
          <p:nvPr/>
        </p:nvCxnSpPr>
        <p:spPr>
          <a:xfrm>
            <a:off x="9910762" y="2764632"/>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FE963946-735A-4A0A-9E1E-E6A0B7F275ED}"/>
              </a:ext>
            </a:extLst>
          </p:cNvPr>
          <p:cNvCxnSpPr/>
          <p:nvPr/>
        </p:nvCxnSpPr>
        <p:spPr>
          <a:xfrm>
            <a:off x="11214894" y="4479132"/>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E74051C-6D00-46DE-AEB5-860EE2E4AC69}"/>
              </a:ext>
            </a:extLst>
          </p:cNvPr>
          <p:cNvCxnSpPr/>
          <p:nvPr/>
        </p:nvCxnSpPr>
        <p:spPr>
          <a:xfrm>
            <a:off x="10329069" y="2578895"/>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119A811-11D5-4556-8D8E-69CB3EA00947}"/>
              </a:ext>
            </a:extLst>
          </p:cNvPr>
          <p:cNvCxnSpPr/>
          <p:nvPr/>
        </p:nvCxnSpPr>
        <p:spPr>
          <a:xfrm>
            <a:off x="11418094" y="4479132"/>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sp>
        <p:nvSpPr>
          <p:cNvPr id="18" name="CasellaDiTesto 11">
            <a:extLst>
              <a:ext uri="{FF2B5EF4-FFF2-40B4-BE49-F238E27FC236}">
                <a16:creationId xmlns:a16="http://schemas.microsoft.com/office/drawing/2014/main" id="{B08ACC5F-F98C-4E00-B6A2-33B8F857F12F}"/>
              </a:ext>
            </a:extLst>
          </p:cNvPr>
          <p:cNvSpPr txBox="1"/>
          <p:nvPr/>
        </p:nvSpPr>
        <p:spPr>
          <a:xfrm>
            <a:off x="9330996" y="2931319"/>
            <a:ext cx="1159531" cy="215444"/>
          </a:xfrm>
          <a:prstGeom prst="rect">
            <a:avLst/>
          </a:prstGeom>
          <a:noFill/>
        </p:spPr>
        <p:txBody>
          <a:bodyPr wrap="square" rtlCol="0">
            <a:spAutoFit/>
          </a:bodyPr>
          <a:lstStyle/>
          <a:p>
            <a:r>
              <a:rPr lang="it-IT" sz="800" dirty="0">
                <a:solidFill>
                  <a:schemeClr val="bg1"/>
                </a:solidFill>
              </a:rPr>
              <a:t>CONSTANT OFFSET</a:t>
            </a:r>
          </a:p>
        </p:txBody>
      </p:sp>
    </p:spTree>
    <p:extLst>
      <p:ext uri="{BB962C8B-B14F-4D97-AF65-F5344CB8AC3E}">
        <p14:creationId xmlns:p14="http://schemas.microsoft.com/office/powerpoint/2010/main" val="3926258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02FC71-5F47-4796-BC78-1A5A7CB09A05}"/>
              </a:ext>
            </a:extLst>
          </p:cNvPr>
          <p:cNvSpPr>
            <a:spLocks noGrp="1"/>
          </p:cNvSpPr>
          <p:nvPr>
            <p:ph type="sldNum" sz="quarter" idx="12"/>
          </p:nvPr>
        </p:nvSpPr>
        <p:spPr/>
        <p:txBody>
          <a:bodyPr/>
          <a:lstStyle/>
          <a:p>
            <a:fld id="{14C433A9-A747-4F29-963E-E8F457C7B902}" type="slidenum">
              <a:rPr lang="it-IT" smtClean="0"/>
              <a:pPr/>
              <a:t>2</a:t>
            </a:fld>
            <a:r>
              <a:rPr lang="it-IT" dirty="0"/>
              <a:t>/24</a:t>
            </a:r>
          </a:p>
        </p:txBody>
      </p:sp>
      <p:sp>
        <p:nvSpPr>
          <p:cNvPr id="5" name="Title 1">
            <a:extLst>
              <a:ext uri="{FF2B5EF4-FFF2-40B4-BE49-F238E27FC236}">
                <a16:creationId xmlns:a16="http://schemas.microsoft.com/office/drawing/2014/main" id="{FAB437A6-9B96-4C79-A8DD-7522FBB78650}"/>
              </a:ext>
            </a:extLst>
          </p:cNvPr>
          <p:cNvSpPr>
            <a:spLocks noGrp="1"/>
          </p:cNvSpPr>
          <p:nvPr>
            <p:ph type="title"/>
          </p:nvPr>
        </p:nvSpPr>
        <p:spPr/>
        <p:txBody>
          <a:bodyPr>
            <a:normAutofit/>
          </a:bodyPr>
          <a:lstStyle/>
          <a:p>
            <a:r>
              <a:rPr lang="en-US" dirty="0"/>
              <a:t>FILES 1/3</a:t>
            </a:r>
          </a:p>
        </p:txBody>
      </p:sp>
      <p:sp>
        <p:nvSpPr>
          <p:cNvPr id="2" name="Footer Placeholder 1">
            <a:extLst>
              <a:ext uri="{FF2B5EF4-FFF2-40B4-BE49-F238E27FC236}">
                <a16:creationId xmlns:a16="http://schemas.microsoft.com/office/drawing/2014/main" id="{3E8B1E79-DC0F-42ED-87AC-A7FCE8D918BF}"/>
              </a:ext>
            </a:extLst>
          </p:cNvPr>
          <p:cNvSpPr>
            <a:spLocks noGrp="1"/>
          </p:cNvSpPr>
          <p:nvPr>
            <p:ph type="ftr" sz="quarter" idx="11"/>
          </p:nvPr>
        </p:nvSpPr>
        <p:spPr/>
        <p:txBody>
          <a:bodyPr/>
          <a:lstStyle/>
          <a:p>
            <a:r>
              <a:rPr lang="it-IT"/>
              <a:t>ROBOTICS, PROJECT1 – 16/05/2021</a:t>
            </a:r>
            <a:endParaRPr lang="it-IT" dirty="0"/>
          </a:p>
        </p:txBody>
      </p:sp>
      <p:sp>
        <p:nvSpPr>
          <p:cNvPr id="6" name="CasellaDiTesto 5">
            <a:extLst>
              <a:ext uri="{FF2B5EF4-FFF2-40B4-BE49-F238E27FC236}">
                <a16:creationId xmlns:a16="http://schemas.microsoft.com/office/drawing/2014/main" id="{F98BB30F-0BCC-4C93-A1EF-4954A7D1E262}"/>
              </a:ext>
            </a:extLst>
          </p:cNvPr>
          <p:cNvSpPr txBox="1"/>
          <p:nvPr/>
        </p:nvSpPr>
        <p:spPr>
          <a:xfrm>
            <a:off x="516915" y="1791167"/>
            <a:ext cx="10859243" cy="3913892"/>
          </a:xfrm>
          <a:prstGeom prst="rect">
            <a:avLst/>
          </a:prstGeom>
          <a:noFill/>
        </p:spPr>
        <p:txBody>
          <a:bodyPr wrap="square">
            <a:spAutoFit/>
          </a:bodyPr>
          <a:lstStyle/>
          <a:p>
            <a:pPr marL="342900" indent="-342900" algn="just">
              <a:buFont typeface="Wingdings" panose="05000000000000000000" pitchFamily="2" charset="2"/>
              <a:buChar char="§"/>
            </a:pPr>
            <a:r>
              <a:rPr lang="en-US" sz="2000" b="1" dirty="0" err="1">
                <a:solidFill>
                  <a:srgbClr val="1A3260"/>
                </a:solidFill>
                <a:latin typeface="Malgun Gothic" panose="020B0503020000020004" pitchFamily="34" charset="-127"/>
                <a:ea typeface="Malgun Gothic" panose="020B0503020000020004" pitchFamily="34" charset="-127"/>
              </a:rPr>
              <a:t>cfg</a:t>
            </a:r>
            <a:endParaRPr lang="en-US" sz="2000" dirty="0">
              <a:solidFill>
                <a:srgbClr val="1A3260"/>
              </a:solidFill>
              <a:latin typeface="Malgun Gothic" panose="020B0503020000020004" pitchFamily="34" charset="-127"/>
              <a:ea typeface="Malgun Gothic" panose="020B0503020000020004" pitchFamily="34" charset="-127"/>
            </a:endParaRPr>
          </a:p>
          <a:p>
            <a:pPr marL="800100" lvl="1" indent="-342900" algn="just">
              <a:spcAft>
                <a:spcPts val="1000"/>
              </a:spcAft>
              <a:buFont typeface="Arial" panose="020B0604020202020204" pitchFamily="34" charset="0"/>
              <a:buChar char="•"/>
            </a:pPr>
            <a:r>
              <a:rPr lang="en-US" sz="2000" dirty="0" err="1">
                <a:latin typeface="Malgun Gothic" panose="020B0503020000020004" pitchFamily="34" charset="-127"/>
                <a:ea typeface="Malgun Gothic" panose="020B0503020000020004" pitchFamily="34" charset="-127"/>
              </a:rPr>
              <a:t>parameters.cfg</a:t>
            </a:r>
            <a:r>
              <a:rPr lang="en-US" sz="2000" dirty="0">
                <a:latin typeface="Malgun Gothic" panose="020B0503020000020004" pitchFamily="34" charset="-127"/>
                <a:ea typeface="Malgun Gothic" panose="020B0503020000020004" pitchFamily="34" charset="-127"/>
              </a:rPr>
              <a:t>: file for the dynamic reconfigure</a:t>
            </a:r>
          </a:p>
          <a:p>
            <a:pPr marL="342900" indent="-342900" algn="just">
              <a:buFont typeface="Wingdings" panose="05000000000000000000" pitchFamily="2" charset="2"/>
              <a:buChar char="§"/>
            </a:pPr>
            <a:r>
              <a:rPr lang="en-US" sz="2000" b="1" dirty="0">
                <a:solidFill>
                  <a:srgbClr val="1A3260"/>
                </a:solidFill>
                <a:latin typeface="Malgun Gothic" panose="020B0503020000020004" pitchFamily="34" charset="-127"/>
                <a:ea typeface="Malgun Gothic" panose="020B0503020000020004" pitchFamily="34" charset="-127"/>
              </a:rPr>
              <a:t>launch</a:t>
            </a:r>
            <a:endParaRPr lang="en-US" sz="2000" dirty="0">
              <a:solidFill>
                <a:srgbClr val="1A3260"/>
              </a:solidFill>
              <a:latin typeface="Malgun Gothic" panose="020B0503020000020004" pitchFamily="34" charset="-127"/>
              <a:ea typeface="Malgun Gothic" panose="020B0503020000020004" pitchFamily="34" charset="-127"/>
            </a:endParaRPr>
          </a:p>
          <a:p>
            <a:pPr marL="800100" lvl="1" indent="-342900" algn="just">
              <a:buFont typeface="Arial" panose="020B0604020202020204" pitchFamily="34" charset="0"/>
              <a:buChar char="•"/>
            </a:pPr>
            <a:r>
              <a:rPr lang="en-US" sz="2000" dirty="0" err="1">
                <a:latin typeface="Malgun Gothic" panose="020B0503020000020004" pitchFamily="34" charset="-127"/>
                <a:ea typeface="Malgun Gothic" panose="020B0503020000020004" pitchFamily="34" charset="-127"/>
              </a:rPr>
              <a:t>scout_launch.launch</a:t>
            </a:r>
            <a:r>
              <a:rPr lang="en-US" sz="2000" dirty="0">
                <a:latin typeface="Malgun Gothic" panose="020B0503020000020004" pitchFamily="34" charset="-127"/>
                <a:ea typeface="Malgun Gothic" panose="020B0503020000020004" pitchFamily="34" charset="-127"/>
              </a:rPr>
              <a:t>: launches the </a:t>
            </a:r>
            <a:r>
              <a:rPr lang="en-US" sz="2000" dirty="0" err="1">
                <a:latin typeface="Malgun Gothic" panose="020B0503020000020004" pitchFamily="34" charset="-127"/>
                <a:ea typeface="Malgun Gothic" panose="020B0503020000020004" pitchFamily="34" charset="-127"/>
              </a:rPr>
              <a:t>velpubsub</a:t>
            </a:r>
            <a:r>
              <a:rPr lang="en-US" sz="2000" dirty="0">
                <a:latin typeface="Malgun Gothic" panose="020B0503020000020004" pitchFamily="34" charset="-127"/>
                <a:ea typeface="Malgun Gothic" panose="020B0503020000020004" pitchFamily="34" charset="-127"/>
              </a:rPr>
              <a:t>, </a:t>
            </a:r>
            <a:r>
              <a:rPr lang="en-US" sz="2000" dirty="0" err="1">
                <a:latin typeface="Malgun Gothic" panose="020B0503020000020004" pitchFamily="34" charset="-127"/>
                <a:ea typeface="Malgun Gothic" panose="020B0503020000020004" pitchFamily="34" charset="-127"/>
              </a:rPr>
              <a:t>odompubsub</a:t>
            </a:r>
            <a:r>
              <a:rPr lang="en-US" sz="2000" dirty="0">
                <a:latin typeface="Malgun Gothic" panose="020B0503020000020004" pitchFamily="34" charset="-127"/>
                <a:ea typeface="Malgun Gothic" panose="020B0503020000020004" pitchFamily="34" charset="-127"/>
              </a:rPr>
              <a:t> and residual nodes. It is also possible to change the </a:t>
            </a:r>
            <a:r>
              <a:rPr lang="en-US" sz="2000" dirty="0" err="1">
                <a:latin typeface="Malgun Gothic" panose="020B0503020000020004" pitchFamily="34" charset="-127"/>
                <a:ea typeface="Malgun Gothic" panose="020B0503020000020004" pitchFamily="34" charset="-127"/>
              </a:rPr>
              <a:t>inital</a:t>
            </a:r>
            <a:r>
              <a:rPr lang="en-US" sz="2000" dirty="0">
                <a:latin typeface="Malgun Gothic" panose="020B0503020000020004" pitchFamily="34" charset="-127"/>
                <a:ea typeface="Malgun Gothic" panose="020B0503020000020004" pitchFamily="34" charset="-127"/>
              </a:rPr>
              <a:t> position of the robot</a:t>
            </a:r>
          </a:p>
          <a:p>
            <a:pPr marL="800100" lvl="1" indent="-342900" algn="just">
              <a:buFont typeface="Arial" panose="020B0604020202020204" pitchFamily="34" charset="0"/>
              <a:buChar char="•"/>
            </a:pPr>
            <a:r>
              <a:rPr lang="en-US" sz="2000" dirty="0" err="1">
                <a:latin typeface="Malgun Gothic" panose="020B0503020000020004" pitchFamily="34" charset="-127"/>
                <a:ea typeface="Malgun Gothic" panose="020B0503020000020004" pitchFamily="34" charset="-127"/>
              </a:rPr>
              <a:t>scout_launch_rviz.launch</a:t>
            </a:r>
            <a:r>
              <a:rPr lang="en-US" sz="2000" dirty="0">
                <a:latin typeface="Malgun Gothic" panose="020B0503020000020004" pitchFamily="34" charset="-127"/>
                <a:ea typeface="Malgun Gothic" panose="020B0503020000020004" pitchFamily="34" charset="-127"/>
              </a:rPr>
              <a:t>: just like the other one but it also runs </a:t>
            </a:r>
            <a:r>
              <a:rPr lang="en-US" sz="2000" dirty="0" err="1">
                <a:latin typeface="Malgun Gothic" panose="020B0503020000020004" pitchFamily="34" charset="-127"/>
                <a:ea typeface="Malgun Gothic" panose="020B0503020000020004" pitchFamily="34" charset="-127"/>
              </a:rPr>
              <a:t>rviz</a:t>
            </a:r>
            <a:r>
              <a:rPr lang="en-US" sz="2000" dirty="0">
                <a:latin typeface="Malgun Gothic" panose="020B0503020000020004" pitchFamily="34" charset="-127"/>
                <a:ea typeface="Malgun Gothic" panose="020B0503020000020004" pitchFamily="34" charset="-127"/>
              </a:rPr>
              <a:t> with the right configuration</a:t>
            </a:r>
          </a:p>
          <a:p>
            <a:pPr marL="342900" indent="-342900" algn="just">
              <a:buFont typeface="Wingdings" panose="05000000000000000000" pitchFamily="2" charset="2"/>
              <a:buChar char="§"/>
            </a:pPr>
            <a:r>
              <a:rPr lang="en-US" sz="2000" b="1" dirty="0">
                <a:solidFill>
                  <a:srgbClr val="1A3260"/>
                </a:solidFill>
                <a:latin typeface="Malgun Gothic" panose="020B0503020000020004" pitchFamily="34" charset="-127"/>
                <a:ea typeface="Malgun Gothic" panose="020B0503020000020004" pitchFamily="34" charset="-127"/>
              </a:rPr>
              <a:t>msg</a:t>
            </a:r>
            <a:endParaRPr lang="en-US" sz="2000" dirty="0">
              <a:solidFill>
                <a:srgbClr val="1A3260"/>
              </a:solidFill>
              <a:latin typeface="Malgun Gothic" panose="020B0503020000020004" pitchFamily="34" charset="-127"/>
              <a:ea typeface="Malgun Gothic" panose="020B0503020000020004" pitchFamily="34" charset="-127"/>
            </a:endParaRPr>
          </a:p>
          <a:p>
            <a:pPr marL="800100" lvl="1" indent="-342900" algn="just">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OdomInt.msg: contains the custom message to publish odometry and integration method</a:t>
            </a:r>
          </a:p>
          <a:p>
            <a:pPr marL="800100" lvl="1" indent="-342900" algn="just">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er_array.msg: custom message to publish the residuals between the ground truth and the estimated odometry</a:t>
            </a:r>
          </a:p>
        </p:txBody>
      </p:sp>
    </p:spTree>
    <p:extLst>
      <p:ext uri="{BB962C8B-B14F-4D97-AF65-F5344CB8AC3E}">
        <p14:creationId xmlns:p14="http://schemas.microsoft.com/office/powerpoint/2010/main" val="1369707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dirty="0"/>
              <a:t>ROBOTICS, PROJECT1 – 16/05/2021</a:t>
            </a:r>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20</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4 - </a:t>
            </a:r>
            <a:r>
              <a:rPr lang="en-US" cap="none" dirty="0"/>
              <a:t>/</a:t>
            </a:r>
            <a:r>
              <a:rPr lang="en-US" cap="none" dirty="0" err="1"/>
              <a:t>gt_pose</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57947" y="2309059"/>
            <a:ext cx="3398241" cy="2862322"/>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With the optimized parameters the cost function decreased a lot (the maximum value decreases from about 75 to about 38). Also the XY and the theta error plot shows that we are much closer to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8"/>
          </a:xfrm>
          <a:prstGeom prst="rect">
            <a:avLst/>
          </a:prstGeom>
        </p:spPr>
      </p:pic>
      <p:sp>
        <p:nvSpPr>
          <p:cNvPr id="12" name="CasellaDiTesto 1">
            <a:extLst>
              <a:ext uri="{FF2B5EF4-FFF2-40B4-BE49-F238E27FC236}">
                <a16:creationId xmlns:a16="http://schemas.microsoft.com/office/drawing/2014/main" id="{9B86ED89-C0CF-4561-98B8-E044CC892B0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1.64, RATIO: 1:40.0,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spTree>
    <p:extLst>
      <p:ext uri="{BB962C8B-B14F-4D97-AF65-F5344CB8AC3E}">
        <p14:creationId xmlns:p14="http://schemas.microsoft.com/office/powerpoint/2010/main" val="4741936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21</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5 - </a:t>
            </a:r>
            <a:r>
              <a:rPr lang="en-US" cap="none" dirty="0"/>
              <a:t>/</a:t>
            </a:r>
            <a:r>
              <a:rPr lang="en-US" cap="none" dirty="0" err="1"/>
              <a:t>scout_odom</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397583" y="2250275"/>
            <a:ext cx="3398241" cy="3016210"/>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Here is a comparison with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with the optimal parameter for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a:t>
            </a:r>
          </a:p>
          <a:p>
            <a:pPr marL="342900" indent="-342900" algn="just">
              <a:buFont typeface="Arial" panose="020B0604020202020204" pitchFamily="34" charset="0"/>
              <a:buChar char="•"/>
            </a:pPr>
            <a:r>
              <a:rPr lang="en-US" sz="2000" dirty="0">
                <a:solidFill>
                  <a:srgbClr val="B03E14"/>
                </a:solidFill>
                <a:latin typeface="Malgun Gothic" panose="020B0503020000020004" pitchFamily="34" charset="-127"/>
                <a:ea typeface="Malgun Gothic" panose="020B0503020000020004" pitchFamily="34" charset="-127"/>
              </a:rPr>
              <a:t>our computed odometry</a:t>
            </a:r>
          </a:p>
          <a:p>
            <a:pPr marL="342900" indent="-342900" algn="just">
              <a:spcAft>
                <a:spcPts val="600"/>
              </a:spcAft>
              <a:buFont typeface="Arial" panose="020B0604020202020204" pitchFamily="34" charset="0"/>
              <a:buChar char="•"/>
            </a:pPr>
            <a:r>
              <a:rPr lang="en-US" sz="2000" dirty="0">
                <a:solidFill>
                  <a:srgbClr val="699110"/>
                </a:solidFill>
                <a:latin typeface="Malgun Gothic" panose="020B0503020000020004" pitchFamily="34" charset="-127"/>
                <a:ea typeface="Malgun Gothic" panose="020B0503020000020004" pitchFamily="34" charset="-127"/>
              </a:rPr>
              <a:t>/</a:t>
            </a:r>
            <a:r>
              <a:rPr lang="en-US" sz="2000" dirty="0" err="1">
                <a:solidFill>
                  <a:srgbClr val="699110"/>
                </a:solidFill>
                <a:latin typeface="Malgun Gothic" panose="020B0503020000020004" pitchFamily="34" charset="-127"/>
                <a:ea typeface="Malgun Gothic" panose="020B0503020000020004" pitchFamily="34" charset="-127"/>
              </a:rPr>
              <a:t>scout_odom</a:t>
            </a:r>
            <a:endParaRPr lang="en-US" sz="2000" dirty="0">
              <a:solidFill>
                <a:srgbClr val="699110"/>
              </a:solidFill>
              <a:latin typeface="Malgun Gothic" panose="020B0503020000020004" pitchFamily="34" charset="-127"/>
              <a:ea typeface="Malgun Gothic" panose="020B0503020000020004" pitchFamily="34" charset="-127"/>
            </a:endParaRPr>
          </a:p>
          <a:p>
            <a:pPr algn="just"/>
            <a:r>
              <a:rPr lang="en-US" sz="2000" dirty="0">
                <a:latin typeface="Malgun Gothic" panose="020B0503020000020004" pitchFamily="34" charset="-127"/>
                <a:ea typeface="Malgun Gothic" panose="020B0503020000020004" pitchFamily="34" charset="-127"/>
              </a:rPr>
              <a:t>The result is acceptable but worse than the one optimized for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9"/>
          </a:xfrm>
          <a:prstGeom prst="rect">
            <a:avLst/>
          </a:prstGeom>
        </p:spPr>
      </p:pic>
      <p:sp>
        <p:nvSpPr>
          <p:cNvPr id="10" name="Ovale 9">
            <a:extLst>
              <a:ext uri="{FF2B5EF4-FFF2-40B4-BE49-F238E27FC236}">
                <a16:creationId xmlns:a16="http://schemas.microsoft.com/office/drawing/2014/main" id="{33283BDC-0BEC-4F52-B877-43A90AD90D8D}"/>
              </a:ext>
            </a:extLst>
          </p:cNvPr>
          <p:cNvSpPr/>
          <p:nvPr/>
        </p:nvSpPr>
        <p:spPr>
          <a:xfrm>
            <a:off x="5635060" y="2210403"/>
            <a:ext cx="83956" cy="821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CasellaDiTesto 11">
            <a:extLst>
              <a:ext uri="{FF2B5EF4-FFF2-40B4-BE49-F238E27FC236}">
                <a16:creationId xmlns:a16="http://schemas.microsoft.com/office/drawing/2014/main" id="{1FCDF005-D20B-4C0A-8F63-A1C896E06607}"/>
              </a:ext>
            </a:extLst>
          </p:cNvPr>
          <p:cNvSpPr txBox="1"/>
          <p:nvPr/>
        </p:nvSpPr>
        <p:spPr>
          <a:xfrm>
            <a:off x="5205641" y="2151434"/>
            <a:ext cx="471397" cy="200055"/>
          </a:xfrm>
          <a:prstGeom prst="rect">
            <a:avLst/>
          </a:prstGeom>
          <a:noFill/>
        </p:spPr>
        <p:txBody>
          <a:bodyPr wrap="square" rtlCol="0">
            <a:spAutoFit/>
          </a:bodyPr>
          <a:lstStyle/>
          <a:p>
            <a:r>
              <a:rPr lang="it-IT" sz="700" dirty="0">
                <a:solidFill>
                  <a:schemeClr val="bg1"/>
                </a:solidFill>
              </a:rPr>
              <a:t>START</a:t>
            </a:r>
          </a:p>
        </p:txBody>
      </p:sp>
      <p:sp>
        <p:nvSpPr>
          <p:cNvPr id="12" name="CasellaDiTesto 1">
            <a:extLst>
              <a:ext uri="{FF2B5EF4-FFF2-40B4-BE49-F238E27FC236}">
                <a16:creationId xmlns:a16="http://schemas.microsoft.com/office/drawing/2014/main" id="{9B86ED89-C0CF-4561-98B8-E044CC892B0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1.64, RATIO: 1:40.0,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spTree>
    <p:extLst>
      <p:ext uri="{BB962C8B-B14F-4D97-AF65-F5344CB8AC3E}">
        <p14:creationId xmlns:p14="http://schemas.microsoft.com/office/powerpoint/2010/main" val="31595794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22</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5 - </a:t>
            </a:r>
            <a:r>
              <a:rPr lang="en-US" cap="none" dirty="0"/>
              <a:t>/</a:t>
            </a:r>
            <a:r>
              <a:rPr lang="en-US" cap="none" dirty="0" err="1"/>
              <a:t>scout_odom</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57947" y="2699749"/>
            <a:ext cx="3398241" cy="2246769"/>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This is the cost function for the last experiment, it can be noticed that the cost is much higher than the optimal one (which had a maximum value of about 13).</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1" y="1626871"/>
            <a:ext cx="7914051" cy="4226698"/>
          </a:xfrm>
          <a:prstGeom prst="rect">
            <a:avLst/>
          </a:prstGeom>
        </p:spPr>
      </p:pic>
      <p:sp>
        <p:nvSpPr>
          <p:cNvPr id="9" name="CasellaDiTesto 1">
            <a:extLst>
              <a:ext uri="{FF2B5EF4-FFF2-40B4-BE49-F238E27FC236}">
                <a16:creationId xmlns:a16="http://schemas.microsoft.com/office/drawing/2014/main" id="{D22699DD-D01B-4F0F-87EF-A80478C3453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spTree>
    <p:extLst>
      <p:ext uri="{BB962C8B-B14F-4D97-AF65-F5344CB8AC3E}">
        <p14:creationId xmlns:p14="http://schemas.microsoft.com/office/powerpoint/2010/main" val="22304882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A1BA92F-3D72-4763-83EF-08E0160089C5}"/>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CA485DD5-FA83-45B1-8A61-5F700D1B926F}"/>
              </a:ext>
            </a:extLst>
          </p:cNvPr>
          <p:cNvSpPr>
            <a:spLocks noGrp="1"/>
          </p:cNvSpPr>
          <p:nvPr>
            <p:ph type="sldNum" sz="quarter" idx="12"/>
          </p:nvPr>
        </p:nvSpPr>
        <p:spPr/>
        <p:txBody>
          <a:bodyPr/>
          <a:lstStyle/>
          <a:p>
            <a:fld id="{14C433A9-A747-4F29-963E-E8F457C7B902}" type="slidenum">
              <a:rPr lang="it-IT" smtClean="0"/>
              <a:pPr/>
              <a:t>23</a:t>
            </a:fld>
            <a:r>
              <a:rPr lang="it-IT" dirty="0"/>
              <a:t>/24</a:t>
            </a:r>
          </a:p>
        </p:txBody>
      </p:sp>
      <p:sp>
        <p:nvSpPr>
          <p:cNvPr id="4" name="Title 3">
            <a:extLst>
              <a:ext uri="{FF2B5EF4-FFF2-40B4-BE49-F238E27FC236}">
                <a16:creationId xmlns:a16="http://schemas.microsoft.com/office/drawing/2014/main" id="{932E03A8-CEC4-4805-A9EC-D9170FD70A6C}"/>
              </a:ext>
            </a:extLst>
          </p:cNvPr>
          <p:cNvSpPr>
            <a:spLocks noGrp="1"/>
          </p:cNvSpPr>
          <p:nvPr>
            <p:ph type="title"/>
          </p:nvPr>
        </p:nvSpPr>
        <p:spPr/>
        <p:txBody>
          <a:bodyPr/>
          <a:lstStyle/>
          <a:p>
            <a:r>
              <a:rPr lang="en-US" dirty="0"/>
              <a:t>VALIDATION 1 – </a:t>
            </a:r>
            <a:r>
              <a:rPr lang="en-US" cap="none" dirty="0"/>
              <a:t>bag2</a:t>
            </a:r>
          </a:p>
        </p:txBody>
      </p:sp>
      <p:pic>
        <p:nvPicPr>
          <p:cNvPr id="5" name="Immagine 9" descr="Immagine che contiene testo, elettronico&#10;&#10;Descrizione generata automaticamente">
            <a:extLst>
              <a:ext uri="{FF2B5EF4-FFF2-40B4-BE49-F238E27FC236}">
                <a16:creationId xmlns:a16="http://schemas.microsoft.com/office/drawing/2014/main" id="{5B3240B9-856E-4225-B5F6-515944624AB1}"/>
              </a:ext>
            </a:extLst>
          </p:cNvPr>
          <p:cNvPicPr>
            <a:picLocks noChangeAspect="1"/>
          </p:cNvPicPr>
          <p:nvPr/>
        </p:nvPicPr>
        <p:blipFill rotWithShape="1">
          <a:blip r:embed="rId2">
            <a:extLst>
              <a:ext uri="{28A0092B-C50C-407E-A947-70E740481C1C}">
                <a14:useLocalDpi xmlns:a14="http://schemas.microsoft.com/office/drawing/2010/main" val="0"/>
              </a:ext>
            </a:extLst>
          </a:blip>
          <a:srcRect b="5905"/>
          <a:stretch/>
        </p:blipFill>
        <p:spPr>
          <a:xfrm>
            <a:off x="140140" y="1514918"/>
            <a:ext cx="6114886" cy="3689904"/>
          </a:xfrm>
          <a:prstGeom prst="rect">
            <a:avLst/>
          </a:prstGeom>
        </p:spPr>
      </p:pic>
      <p:pic>
        <p:nvPicPr>
          <p:cNvPr id="6" name="Immagine 11">
            <a:extLst>
              <a:ext uri="{FF2B5EF4-FFF2-40B4-BE49-F238E27FC236}">
                <a16:creationId xmlns:a16="http://schemas.microsoft.com/office/drawing/2014/main" id="{0999BE72-BCE9-4F3B-A76E-8EB09552F05F}"/>
              </a:ext>
            </a:extLst>
          </p:cNvPr>
          <p:cNvPicPr>
            <a:picLocks/>
          </p:cNvPicPr>
          <p:nvPr/>
        </p:nvPicPr>
        <p:blipFill rotWithShape="1">
          <a:blip r:embed="rId3">
            <a:extLst>
              <a:ext uri="{28A0092B-C50C-407E-A947-70E740481C1C}">
                <a14:useLocalDpi xmlns:a14="http://schemas.microsoft.com/office/drawing/2010/main" val="0"/>
              </a:ext>
            </a:extLst>
          </a:blip>
          <a:srcRect b="6052"/>
          <a:stretch/>
        </p:blipFill>
        <p:spPr>
          <a:xfrm>
            <a:off x="6457071" y="3059717"/>
            <a:ext cx="5414035" cy="3130826"/>
          </a:xfrm>
          <a:prstGeom prst="rect">
            <a:avLst/>
          </a:prstGeom>
        </p:spPr>
      </p:pic>
      <p:sp>
        <p:nvSpPr>
          <p:cNvPr id="7" name="TextBox 6">
            <a:extLst>
              <a:ext uri="{FF2B5EF4-FFF2-40B4-BE49-F238E27FC236}">
                <a16:creationId xmlns:a16="http://schemas.microsoft.com/office/drawing/2014/main" id="{C7F7D502-48E9-4006-8C13-E56504AFFA84}"/>
              </a:ext>
            </a:extLst>
          </p:cNvPr>
          <p:cNvSpPr txBox="1"/>
          <p:nvPr/>
        </p:nvSpPr>
        <p:spPr>
          <a:xfrm>
            <a:off x="6741042" y="1447994"/>
            <a:ext cx="5130064" cy="1631216"/>
          </a:xfrm>
          <a:prstGeom prst="rect">
            <a:avLst/>
          </a:prstGeom>
          <a:noFill/>
        </p:spPr>
        <p:txBody>
          <a:bodyPr wrap="square" rtlCol="0">
            <a:spAutoFit/>
          </a:bodyPr>
          <a:lstStyle/>
          <a:p>
            <a:r>
              <a:rPr lang="en-US" sz="2000" dirty="0">
                <a:latin typeface="Malgun Gothic" panose="020B0503020000020004" pitchFamily="34" charset="-127"/>
                <a:ea typeface="Malgun Gothic" panose="020B0503020000020004" pitchFamily="34" charset="-127"/>
              </a:rPr>
              <a:t>This is the trajectory and orientation of the second bag (the parameters are the ones optimized for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a:t>
            </a:r>
          </a:p>
          <a:p>
            <a:pPr marL="342900" indent="-342900" algn="just">
              <a:buFont typeface="Arial" panose="020B0604020202020204" pitchFamily="34" charset="0"/>
              <a:buChar char="•"/>
            </a:pPr>
            <a:r>
              <a:rPr lang="en-US" sz="2000" dirty="0">
                <a:solidFill>
                  <a:srgbClr val="B03E14"/>
                </a:solidFill>
                <a:latin typeface="Malgun Gothic" panose="020B0503020000020004" pitchFamily="34" charset="-127"/>
                <a:ea typeface="Malgun Gothic" panose="020B0503020000020004" pitchFamily="34" charset="-127"/>
              </a:rPr>
              <a:t>our computed odometry</a:t>
            </a:r>
          </a:p>
          <a:p>
            <a:pPr marL="342900" indent="-342900" algn="just">
              <a:buFont typeface="Arial" panose="020B0604020202020204" pitchFamily="34" charset="0"/>
              <a:buChar char="•"/>
            </a:pPr>
            <a:r>
              <a:rPr lang="en-US" sz="2000" dirty="0">
                <a:solidFill>
                  <a:srgbClr val="699110"/>
                </a:solidFill>
                <a:latin typeface="Malgun Gothic" panose="020B0503020000020004" pitchFamily="34" charset="-127"/>
                <a:ea typeface="Malgun Gothic" panose="020B0503020000020004" pitchFamily="34" charset="-127"/>
              </a:rPr>
              <a:t>/</a:t>
            </a:r>
            <a:r>
              <a:rPr lang="en-US" sz="2000" dirty="0" err="1">
                <a:solidFill>
                  <a:srgbClr val="699110"/>
                </a:solidFill>
                <a:latin typeface="Malgun Gothic" panose="020B0503020000020004" pitchFamily="34" charset="-127"/>
                <a:ea typeface="Malgun Gothic" panose="020B0503020000020004" pitchFamily="34" charset="-127"/>
              </a:rPr>
              <a:t>scout_odom</a:t>
            </a:r>
            <a:endParaRPr lang="en-US" sz="2000" dirty="0">
              <a:latin typeface="Malgun Gothic" panose="020B0503020000020004" pitchFamily="34" charset="-127"/>
              <a:ea typeface="Malgun Gothic" panose="020B0503020000020004" pitchFamily="34" charset="-127"/>
            </a:endParaRPr>
          </a:p>
        </p:txBody>
      </p:sp>
      <p:sp>
        <p:nvSpPr>
          <p:cNvPr id="8" name="TextBox 7">
            <a:extLst>
              <a:ext uri="{FF2B5EF4-FFF2-40B4-BE49-F238E27FC236}">
                <a16:creationId xmlns:a16="http://schemas.microsoft.com/office/drawing/2014/main" id="{16DF86BE-D214-476D-95D3-18F4C9C53AFC}"/>
              </a:ext>
            </a:extLst>
          </p:cNvPr>
          <p:cNvSpPr txBox="1"/>
          <p:nvPr/>
        </p:nvSpPr>
        <p:spPr>
          <a:xfrm>
            <a:off x="3856188" y="5545474"/>
            <a:ext cx="1745991" cy="400110"/>
          </a:xfrm>
          <a:prstGeom prst="rect">
            <a:avLst/>
          </a:prstGeom>
          <a:noFill/>
        </p:spPr>
        <p:txBody>
          <a:bodyPr wrap="none" rtlCol="0">
            <a:spAutoFit/>
          </a:bodyPr>
          <a:lstStyle/>
          <a:p>
            <a:r>
              <a:rPr lang="en-US" sz="2000" dirty="0">
                <a:latin typeface="Malgun Gothic" panose="020B0503020000020004" pitchFamily="34" charset="-127"/>
                <a:ea typeface="Malgun Gothic" panose="020B0503020000020004" pitchFamily="34" charset="-127"/>
              </a:rPr>
              <a:t>Cost function</a:t>
            </a:r>
          </a:p>
        </p:txBody>
      </p:sp>
      <p:cxnSp>
        <p:nvCxnSpPr>
          <p:cNvPr id="10" name="Straight Arrow Connector 9">
            <a:extLst>
              <a:ext uri="{FF2B5EF4-FFF2-40B4-BE49-F238E27FC236}">
                <a16:creationId xmlns:a16="http://schemas.microsoft.com/office/drawing/2014/main" id="{A8B557C3-60CE-4A03-A847-A09DB595E179}"/>
              </a:ext>
            </a:extLst>
          </p:cNvPr>
          <p:cNvCxnSpPr>
            <a:cxnSpLocks/>
            <a:stCxn id="7" idx="1"/>
          </p:cNvCxnSpPr>
          <p:nvPr/>
        </p:nvCxnSpPr>
        <p:spPr>
          <a:xfrm flipH="1">
            <a:off x="6347637" y="2263602"/>
            <a:ext cx="393405" cy="10812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3858BC7-BBB9-45B1-BD86-91A04C96B18D}"/>
              </a:ext>
            </a:extLst>
          </p:cNvPr>
          <p:cNvCxnSpPr>
            <a:stCxn id="8" idx="3"/>
          </p:cNvCxnSpPr>
          <p:nvPr/>
        </p:nvCxnSpPr>
        <p:spPr>
          <a:xfrm flipV="1">
            <a:off x="5602179" y="5545474"/>
            <a:ext cx="745458" cy="200055"/>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CasellaDiTesto 1">
            <a:extLst>
              <a:ext uri="{FF2B5EF4-FFF2-40B4-BE49-F238E27FC236}">
                <a16:creationId xmlns:a16="http://schemas.microsoft.com/office/drawing/2014/main" id="{CA699162-5EAC-43EC-87DE-1187AD5F7B7B}"/>
              </a:ext>
            </a:extLst>
          </p:cNvPr>
          <p:cNvSpPr txBox="1"/>
          <p:nvPr/>
        </p:nvSpPr>
        <p:spPr>
          <a:xfrm>
            <a:off x="669290" y="5204822"/>
            <a:ext cx="4627806"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a:t>
            </a:r>
          </a:p>
        </p:txBody>
      </p:sp>
    </p:spTree>
    <p:extLst>
      <p:ext uri="{BB962C8B-B14F-4D97-AF65-F5344CB8AC3E}">
        <p14:creationId xmlns:p14="http://schemas.microsoft.com/office/powerpoint/2010/main" val="245537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A1BA92F-3D72-4763-83EF-08E0160089C5}"/>
              </a:ext>
            </a:extLst>
          </p:cNvPr>
          <p:cNvSpPr>
            <a:spLocks noGrp="1"/>
          </p:cNvSpPr>
          <p:nvPr>
            <p:ph type="ftr" sz="quarter" idx="11"/>
          </p:nvPr>
        </p:nvSpPr>
        <p:spPr/>
        <p:txBody>
          <a:bodyPr/>
          <a:lstStyle/>
          <a:p>
            <a:r>
              <a:rPr lang="it-IT" dirty="0"/>
              <a:t>ROBOTICS, PROJECT1 – 16/05/2021</a:t>
            </a:r>
          </a:p>
        </p:txBody>
      </p:sp>
      <p:sp>
        <p:nvSpPr>
          <p:cNvPr id="3" name="Slide Number Placeholder 2">
            <a:extLst>
              <a:ext uri="{FF2B5EF4-FFF2-40B4-BE49-F238E27FC236}">
                <a16:creationId xmlns:a16="http://schemas.microsoft.com/office/drawing/2014/main" id="{CA485DD5-FA83-45B1-8A61-5F700D1B926F}"/>
              </a:ext>
            </a:extLst>
          </p:cNvPr>
          <p:cNvSpPr>
            <a:spLocks noGrp="1"/>
          </p:cNvSpPr>
          <p:nvPr>
            <p:ph type="sldNum" sz="quarter" idx="12"/>
          </p:nvPr>
        </p:nvSpPr>
        <p:spPr/>
        <p:txBody>
          <a:bodyPr/>
          <a:lstStyle/>
          <a:p>
            <a:fld id="{14C433A9-A747-4F29-963E-E8F457C7B902}" type="slidenum">
              <a:rPr lang="it-IT" smtClean="0"/>
              <a:pPr/>
              <a:t>24</a:t>
            </a:fld>
            <a:r>
              <a:rPr lang="it-IT" dirty="0"/>
              <a:t>/24</a:t>
            </a:r>
          </a:p>
        </p:txBody>
      </p:sp>
      <p:sp>
        <p:nvSpPr>
          <p:cNvPr id="4" name="Title 3">
            <a:extLst>
              <a:ext uri="{FF2B5EF4-FFF2-40B4-BE49-F238E27FC236}">
                <a16:creationId xmlns:a16="http://schemas.microsoft.com/office/drawing/2014/main" id="{932E03A8-CEC4-4805-A9EC-D9170FD70A6C}"/>
              </a:ext>
            </a:extLst>
          </p:cNvPr>
          <p:cNvSpPr>
            <a:spLocks noGrp="1"/>
          </p:cNvSpPr>
          <p:nvPr>
            <p:ph type="title"/>
          </p:nvPr>
        </p:nvSpPr>
        <p:spPr/>
        <p:txBody>
          <a:bodyPr/>
          <a:lstStyle/>
          <a:p>
            <a:r>
              <a:rPr lang="en-US" dirty="0"/>
              <a:t>VALIDATION 2 – </a:t>
            </a:r>
            <a:r>
              <a:rPr lang="en-US" cap="none" dirty="0"/>
              <a:t>bag3</a:t>
            </a:r>
          </a:p>
        </p:txBody>
      </p:sp>
      <p:pic>
        <p:nvPicPr>
          <p:cNvPr id="5" name="Immagine 9">
            <a:extLst>
              <a:ext uri="{FF2B5EF4-FFF2-40B4-BE49-F238E27FC236}">
                <a16:creationId xmlns:a16="http://schemas.microsoft.com/office/drawing/2014/main" id="{5B3240B9-856E-4225-B5F6-515944624AB1}"/>
              </a:ext>
            </a:extLst>
          </p:cNvPr>
          <p:cNvPicPr>
            <a:picLocks noChangeAspect="1"/>
          </p:cNvPicPr>
          <p:nvPr/>
        </p:nvPicPr>
        <p:blipFill rotWithShape="1">
          <a:blip r:embed="rId2">
            <a:extLst>
              <a:ext uri="{28A0092B-C50C-407E-A947-70E740481C1C}">
                <a14:useLocalDpi xmlns:a14="http://schemas.microsoft.com/office/drawing/2010/main" val="0"/>
              </a:ext>
            </a:extLst>
          </a:blip>
          <a:srcRect l="20" r="20"/>
          <a:stretch/>
        </p:blipFill>
        <p:spPr>
          <a:xfrm>
            <a:off x="133745" y="1344592"/>
            <a:ext cx="6114886" cy="3689904"/>
          </a:xfrm>
          <a:prstGeom prst="rect">
            <a:avLst/>
          </a:prstGeom>
        </p:spPr>
      </p:pic>
      <p:pic>
        <p:nvPicPr>
          <p:cNvPr id="6" name="Immagine 11">
            <a:extLst>
              <a:ext uri="{FF2B5EF4-FFF2-40B4-BE49-F238E27FC236}">
                <a16:creationId xmlns:a16="http://schemas.microsoft.com/office/drawing/2014/main" id="{0999BE72-BCE9-4F3B-A76E-8EB09552F05F}"/>
              </a:ext>
            </a:extLst>
          </p:cNvPr>
          <p:cNvPicPr>
            <a:picLocks/>
          </p:cNvPicPr>
          <p:nvPr/>
        </p:nvPicPr>
        <p:blipFill rotWithShape="1">
          <a:blip r:embed="rId3">
            <a:extLst>
              <a:ext uri="{28A0092B-C50C-407E-A947-70E740481C1C}">
                <a14:useLocalDpi xmlns:a14="http://schemas.microsoft.com/office/drawing/2010/main" val="0"/>
              </a:ext>
            </a:extLst>
          </a:blip>
          <a:srcRect t="2065" b="2065"/>
          <a:stretch/>
        </p:blipFill>
        <p:spPr>
          <a:xfrm>
            <a:off x="6457071" y="3059717"/>
            <a:ext cx="5414035" cy="3130826"/>
          </a:xfrm>
          <a:prstGeom prst="rect">
            <a:avLst/>
          </a:prstGeom>
        </p:spPr>
      </p:pic>
      <p:sp>
        <p:nvSpPr>
          <p:cNvPr id="8" name="TextBox 7">
            <a:extLst>
              <a:ext uri="{FF2B5EF4-FFF2-40B4-BE49-F238E27FC236}">
                <a16:creationId xmlns:a16="http://schemas.microsoft.com/office/drawing/2014/main" id="{16DF86BE-D214-476D-95D3-18F4C9C53AFC}"/>
              </a:ext>
            </a:extLst>
          </p:cNvPr>
          <p:cNvSpPr txBox="1"/>
          <p:nvPr/>
        </p:nvSpPr>
        <p:spPr>
          <a:xfrm>
            <a:off x="3856188" y="5545474"/>
            <a:ext cx="1745991" cy="400110"/>
          </a:xfrm>
          <a:prstGeom prst="rect">
            <a:avLst/>
          </a:prstGeom>
          <a:noFill/>
        </p:spPr>
        <p:txBody>
          <a:bodyPr wrap="none" rtlCol="0">
            <a:spAutoFit/>
          </a:bodyPr>
          <a:lstStyle/>
          <a:p>
            <a:r>
              <a:rPr lang="en-US" sz="2000" dirty="0">
                <a:latin typeface="Malgun Gothic" panose="020B0503020000020004" pitchFamily="34" charset="-127"/>
                <a:ea typeface="Malgun Gothic" panose="020B0503020000020004" pitchFamily="34" charset="-127"/>
              </a:rPr>
              <a:t>Cost function</a:t>
            </a:r>
          </a:p>
        </p:txBody>
      </p:sp>
      <p:cxnSp>
        <p:nvCxnSpPr>
          <p:cNvPr id="10" name="Straight Arrow Connector 9">
            <a:extLst>
              <a:ext uri="{FF2B5EF4-FFF2-40B4-BE49-F238E27FC236}">
                <a16:creationId xmlns:a16="http://schemas.microsoft.com/office/drawing/2014/main" id="{A8B557C3-60CE-4A03-A847-A09DB595E179}"/>
              </a:ext>
            </a:extLst>
          </p:cNvPr>
          <p:cNvCxnSpPr>
            <a:cxnSpLocks/>
          </p:cNvCxnSpPr>
          <p:nvPr/>
        </p:nvCxnSpPr>
        <p:spPr>
          <a:xfrm flipH="1">
            <a:off x="6301332" y="2197943"/>
            <a:ext cx="439710" cy="17949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3858BC7-BBB9-45B1-BD86-91A04C96B18D}"/>
              </a:ext>
            </a:extLst>
          </p:cNvPr>
          <p:cNvCxnSpPr>
            <a:stCxn id="8" idx="3"/>
          </p:cNvCxnSpPr>
          <p:nvPr/>
        </p:nvCxnSpPr>
        <p:spPr>
          <a:xfrm flipV="1">
            <a:off x="5602179" y="5545474"/>
            <a:ext cx="745458" cy="200055"/>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CasellaDiTesto 1">
            <a:extLst>
              <a:ext uri="{FF2B5EF4-FFF2-40B4-BE49-F238E27FC236}">
                <a16:creationId xmlns:a16="http://schemas.microsoft.com/office/drawing/2014/main" id="{CA699162-5EAC-43EC-87DE-1187AD5F7B7B}"/>
              </a:ext>
            </a:extLst>
          </p:cNvPr>
          <p:cNvSpPr txBox="1"/>
          <p:nvPr/>
        </p:nvSpPr>
        <p:spPr>
          <a:xfrm>
            <a:off x="669290" y="5034496"/>
            <a:ext cx="4627806"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a:t>
            </a:r>
          </a:p>
        </p:txBody>
      </p:sp>
      <p:sp>
        <p:nvSpPr>
          <p:cNvPr id="12" name="TextBox 11">
            <a:extLst>
              <a:ext uri="{FF2B5EF4-FFF2-40B4-BE49-F238E27FC236}">
                <a16:creationId xmlns:a16="http://schemas.microsoft.com/office/drawing/2014/main" id="{66C50552-D1BB-47FF-9777-E72700F184ED}"/>
              </a:ext>
            </a:extLst>
          </p:cNvPr>
          <p:cNvSpPr txBox="1"/>
          <p:nvPr/>
        </p:nvSpPr>
        <p:spPr>
          <a:xfrm>
            <a:off x="6741042" y="1447994"/>
            <a:ext cx="5130064" cy="1631216"/>
          </a:xfrm>
          <a:prstGeom prst="rect">
            <a:avLst/>
          </a:prstGeom>
          <a:noFill/>
        </p:spPr>
        <p:txBody>
          <a:bodyPr wrap="square" rtlCol="0">
            <a:spAutoFit/>
          </a:bodyPr>
          <a:lstStyle/>
          <a:p>
            <a:r>
              <a:rPr lang="en-US" sz="2000" dirty="0">
                <a:latin typeface="Malgun Gothic" panose="020B0503020000020004" pitchFamily="34" charset="-127"/>
                <a:ea typeface="Malgun Gothic" panose="020B0503020000020004" pitchFamily="34" charset="-127"/>
              </a:rPr>
              <a:t>This is the trajectory and orientation of the second bag (the parameters are the ones optimized for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a:t>
            </a:r>
          </a:p>
          <a:p>
            <a:pPr marL="342900" indent="-342900" algn="just">
              <a:buFont typeface="Arial" panose="020B0604020202020204" pitchFamily="34" charset="0"/>
              <a:buChar char="•"/>
            </a:pPr>
            <a:r>
              <a:rPr lang="en-US" sz="2000" dirty="0">
                <a:solidFill>
                  <a:srgbClr val="B03E14"/>
                </a:solidFill>
                <a:latin typeface="Malgun Gothic" panose="020B0503020000020004" pitchFamily="34" charset="-127"/>
                <a:ea typeface="Malgun Gothic" panose="020B0503020000020004" pitchFamily="34" charset="-127"/>
              </a:rPr>
              <a:t>our computed odometry</a:t>
            </a:r>
          </a:p>
          <a:p>
            <a:pPr marL="342900" indent="-342900" algn="just">
              <a:buFont typeface="Arial" panose="020B0604020202020204" pitchFamily="34" charset="0"/>
              <a:buChar char="•"/>
            </a:pPr>
            <a:r>
              <a:rPr lang="en-US" sz="2000" dirty="0">
                <a:solidFill>
                  <a:srgbClr val="699110"/>
                </a:solidFill>
                <a:latin typeface="Malgun Gothic" panose="020B0503020000020004" pitchFamily="34" charset="-127"/>
                <a:ea typeface="Malgun Gothic" panose="020B0503020000020004" pitchFamily="34" charset="-127"/>
              </a:rPr>
              <a:t>/</a:t>
            </a:r>
            <a:r>
              <a:rPr lang="en-US" sz="2000" dirty="0" err="1">
                <a:solidFill>
                  <a:srgbClr val="699110"/>
                </a:solidFill>
                <a:latin typeface="Malgun Gothic" panose="020B0503020000020004" pitchFamily="34" charset="-127"/>
                <a:ea typeface="Malgun Gothic" panose="020B0503020000020004" pitchFamily="34" charset="-127"/>
              </a:rPr>
              <a:t>scout_odom</a:t>
            </a:r>
            <a:endParaRPr lang="en-US" sz="2000" dirty="0">
              <a:latin typeface="Malgun Gothic" panose="020B0503020000020004" pitchFamily="34" charset="-127"/>
              <a:ea typeface="Malgun Gothic" panose="020B0503020000020004" pitchFamily="34" charset="-127"/>
            </a:endParaRPr>
          </a:p>
        </p:txBody>
      </p:sp>
    </p:spTree>
    <p:extLst>
      <p:ext uri="{BB962C8B-B14F-4D97-AF65-F5344CB8AC3E}">
        <p14:creationId xmlns:p14="http://schemas.microsoft.com/office/powerpoint/2010/main" val="3539670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57B70-1EF2-42BA-AFCC-FC1DEC395C7D}"/>
              </a:ext>
            </a:extLst>
          </p:cNvPr>
          <p:cNvSpPr>
            <a:spLocks noGrp="1"/>
          </p:cNvSpPr>
          <p:nvPr>
            <p:ph type="title"/>
          </p:nvPr>
        </p:nvSpPr>
        <p:spPr/>
        <p:txBody>
          <a:bodyPr/>
          <a:lstStyle/>
          <a:p>
            <a:r>
              <a:rPr lang="en-US" dirty="0"/>
              <a:t>FILES 2/3</a:t>
            </a:r>
          </a:p>
        </p:txBody>
      </p:sp>
      <p:sp>
        <p:nvSpPr>
          <p:cNvPr id="3" name="Footer Placeholder 2">
            <a:extLst>
              <a:ext uri="{FF2B5EF4-FFF2-40B4-BE49-F238E27FC236}">
                <a16:creationId xmlns:a16="http://schemas.microsoft.com/office/drawing/2014/main" id="{FEFA8A9C-780C-4B7A-815A-2390E04FF862}"/>
              </a:ext>
            </a:extLst>
          </p:cNvPr>
          <p:cNvSpPr>
            <a:spLocks noGrp="1"/>
          </p:cNvSpPr>
          <p:nvPr>
            <p:ph type="ftr" sz="quarter" idx="11"/>
          </p:nvPr>
        </p:nvSpPr>
        <p:spPr/>
        <p:txBody>
          <a:bodyPr/>
          <a:lstStyle/>
          <a:p>
            <a:r>
              <a:rPr lang="it-IT" dirty="0"/>
              <a:t>ROBOTICS, PROJECT1 – 16/05/2021</a:t>
            </a:r>
          </a:p>
        </p:txBody>
      </p:sp>
      <p:sp>
        <p:nvSpPr>
          <p:cNvPr id="4" name="Slide Number Placeholder 3">
            <a:extLst>
              <a:ext uri="{FF2B5EF4-FFF2-40B4-BE49-F238E27FC236}">
                <a16:creationId xmlns:a16="http://schemas.microsoft.com/office/drawing/2014/main" id="{6AB3A489-6098-4057-851C-80546A507A60}"/>
              </a:ext>
            </a:extLst>
          </p:cNvPr>
          <p:cNvSpPr>
            <a:spLocks noGrp="1"/>
          </p:cNvSpPr>
          <p:nvPr>
            <p:ph type="sldNum" sz="quarter" idx="12"/>
          </p:nvPr>
        </p:nvSpPr>
        <p:spPr/>
        <p:txBody>
          <a:bodyPr/>
          <a:lstStyle/>
          <a:p>
            <a:fld id="{14C433A9-A747-4F29-963E-E8F457C7B902}" type="slidenum">
              <a:rPr lang="it-IT" smtClean="0"/>
              <a:pPr/>
              <a:t>3</a:t>
            </a:fld>
            <a:r>
              <a:rPr lang="it-IT" dirty="0"/>
              <a:t>/24</a:t>
            </a:r>
          </a:p>
        </p:txBody>
      </p:sp>
      <p:sp>
        <p:nvSpPr>
          <p:cNvPr id="6" name="TextBox 5">
            <a:extLst>
              <a:ext uri="{FF2B5EF4-FFF2-40B4-BE49-F238E27FC236}">
                <a16:creationId xmlns:a16="http://schemas.microsoft.com/office/drawing/2014/main" id="{CF6C29B5-B308-49C2-8547-B675DA931467}"/>
              </a:ext>
            </a:extLst>
          </p:cNvPr>
          <p:cNvSpPr txBox="1"/>
          <p:nvPr/>
        </p:nvSpPr>
        <p:spPr>
          <a:xfrm>
            <a:off x="397583" y="1667517"/>
            <a:ext cx="11298231" cy="4370427"/>
          </a:xfrm>
          <a:prstGeom prst="rect">
            <a:avLst/>
          </a:prstGeom>
          <a:noFill/>
        </p:spPr>
        <p:txBody>
          <a:bodyPr wrap="square">
            <a:spAutoFit/>
          </a:bodyPr>
          <a:lstStyle/>
          <a:p>
            <a:pPr marL="342900" indent="-342900" algn="just">
              <a:buFont typeface="Wingdings" panose="05000000000000000000" pitchFamily="2" charset="2"/>
              <a:buChar char="§"/>
            </a:pPr>
            <a:r>
              <a:rPr lang="en-US" sz="2000" b="1" dirty="0" err="1">
                <a:solidFill>
                  <a:srgbClr val="1A3260"/>
                </a:solidFill>
                <a:latin typeface="Malgun Gothic" panose="020B0503020000020004" pitchFamily="34" charset="-127"/>
                <a:ea typeface="Malgun Gothic" panose="020B0503020000020004" pitchFamily="34" charset="-127"/>
              </a:rPr>
              <a:t>srv</a:t>
            </a:r>
            <a:endParaRPr lang="en-US" sz="2000" dirty="0">
              <a:solidFill>
                <a:srgbClr val="1A3260"/>
              </a:solidFill>
              <a:latin typeface="Malgun Gothic" panose="020B0503020000020004" pitchFamily="34" charset="-127"/>
              <a:ea typeface="Malgun Gothic" panose="020B0503020000020004" pitchFamily="34" charset="-127"/>
            </a:endParaRPr>
          </a:p>
          <a:p>
            <a:pPr marL="800100" lvl="1" indent="-342900" algn="just">
              <a:buFont typeface="Arial" panose="020B0604020202020204" pitchFamily="34" charset="0"/>
              <a:buChar char="•"/>
            </a:pPr>
            <a:r>
              <a:rPr kumimoji="0" lang="en-US" sz="2000" b="1"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resetOdom</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.srv</a:t>
            </a:r>
            <a:r>
              <a:rPr lang="en-US" sz="2000" dirty="0">
                <a:latin typeface="Malgun Gothic" panose="020B0503020000020004" pitchFamily="34" charset="-127"/>
                <a:ea typeface="Malgun Gothic" panose="020B0503020000020004" pitchFamily="34" charset="-127"/>
              </a:rPr>
              <a:t>:</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empty, it does not need any input from the user since it simply resets the pose</a:t>
            </a:r>
          </a:p>
          <a:p>
            <a:pPr marL="800100" lvl="1" indent="-342900" algn="just">
              <a:buFont typeface="Arial" panose="020B0604020202020204" pitchFamily="34" charset="0"/>
              <a:buChar char="•"/>
            </a:pPr>
            <a:r>
              <a:rPr kumimoji="0" lang="en-US" sz="2000" b="1"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setOdom</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.srv</a:t>
            </a:r>
            <a:r>
              <a:rPr lang="en-US" sz="2000" dirty="0">
                <a:latin typeface="Malgun Gothic" panose="020B0503020000020004" pitchFamily="34" charset="-127"/>
                <a:ea typeface="Malgun Gothic" panose="020B0503020000020004" pitchFamily="34" charset="-127"/>
              </a:rPr>
              <a:t>:</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defines the types of the requested input from the user to set the pose to x, y, theta</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endParaRPr>
          </a:p>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2000" b="1" i="0" u="none" strike="noStrike" kern="1200" cap="none" spc="0" normalizeH="0" baseline="0" noProof="0" dirty="0" err="1">
                <a:ln>
                  <a:noFill/>
                </a:ln>
                <a:solidFill>
                  <a:srgbClr val="1A3260"/>
                </a:solidFill>
                <a:effectLst/>
                <a:uLnTx/>
                <a:uFillTx/>
                <a:latin typeface="Malgun Gothic" panose="020B0503020000020004" pitchFamily="34" charset="-127"/>
                <a:ea typeface="Malgun Gothic" panose="020B0503020000020004" pitchFamily="34" charset="-127"/>
              </a:rPr>
              <a:t>src</a:t>
            </a:r>
            <a:endParaRPr kumimoji="0" lang="en-US" sz="2000" b="0" i="0" u="none" strike="noStrike" kern="1200" cap="none" spc="0" normalizeH="0" baseline="0" noProof="0" dirty="0">
              <a:ln>
                <a:noFill/>
              </a:ln>
              <a:solidFill>
                <a:srgbClr val="1A3260"/>
              </a:solidFill>
              <a:effectLst/>
              <a:uLnTx/>
              <a:uFillTx/>
              <a:latin typeface="Malgun Gothic" panose="020B0503020000020004" pitchFamily="34" charset="-127"/>
              <a:ea typeface="Malgun Gothic" panose="020B0503020000020004" pitchFamily="34" charset="-127"/>
            </a:endParaRPr>
          </a:p>
          <a:p>
            <a:pPr marL="742950" lvl="1" indent="-285750" algn="just" defTabSz="914400">
              <a:buFont typeface="Arial" panose="020B0604020202020204" pitchFamily="34" charset="0"/>
              <a:buChar char="•"/>
              <a:defRPr/>
            </a:pPr>
            <a:r>
              <a:rPr kumimoji="0" lang="en-US" sz="2000" b="1"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velpubsub</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.cpp:  the node that subscribes to the rpm topics and publishes a twist message containing all of the robot’s seeds</a:t>
            </a:r>
          </a:p>
          <a:p>
            <a:pPr marL="742950" lvl="1" indent="-285750" algn="just" defTabSz="914400">
              <a:buFont typeface="Arial" panose="020B0604020202020204" pitchFamily="34" charset="0"/>
              <a:buChar char="•"/>
              <a:defRPr/>
            </a:pPr>
            <a:r>
              <a:rPr kumimoji="0" lang="en-US" sz="2000" b="1"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odompubsub</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.cpp: the node that subscribes to the topic advertised by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velpubsub</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and publishes the complete odometry and the custom message</a:t>
            </a:r>
          </a:p>
          <a:p>
            <a:pPr marL="742950" lvl="1" indent="-285750" algn="just" defTabSz="914400">
              <a:buFont typeface="Arial" panose="020B0604020202020204" pitchFamily="34" charset="0"/>
              <a:buChar char="•"/>
              <a:defRPr/>
            </a:pPr>
            <a:r>
              <a:rPr kumimoji="0" lang="en-US" sz="2000" b="1"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residuals</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.cpp: the node publishes the pose errors between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scout_odom</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and our computed odometry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our_odom</a:t>
            </a:r>
            <a:r>
              <a:rPr lang="en-US" sz="2000" dirty="0">
                <a:latin typeface="Malgun Gothic" panose="020B0503020000020004" pitchFamily="34" charset="-127"/>
                <a:ea typeface="Malgun Gothic" panose="020B0503020000020004" pitchFamily="34" charset="-127"/>
              </a:rPr>
              <a:t> </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and also the pose errors between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gt_pose</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(in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odom</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reference frame) and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our_odom</a:t>
            </a:r>
            <a:endPar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endParaRPr>
          </a:p>
        </p:txBody>
      </p:sp>
    </p:spTree>
    <p:extLst>
      <p:ext uri="{BB962C8B-B14F-4D97-AF65-F5344CB8AC3E}">
        <p14:creationId xmlns:p14="http://schemas.microsoft.com/office/powerpoint/2010/main" val="2278886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57B70-1EF2-42BA-AFCC-FC1DEC395C7D}"/>
              </a:ext>
            </a:extLst>
          </p:cNvPr>
          <p:cNvSpPr>
            <a:spLocks noGrp="1"/>
          </p:cNvSpPr>
          <p:nvPr>
            <p:ph type="title"/>
          </p:nvPr>
        </p:nvSpPr>
        <p:spPr/>
        <p:txBody>
          <a:bodyPr/>
          <a:lstStyle/>
          <a:p>
            <a:r>
              <a:rPr lang="en-US" dirty="0"/>
              <a:t>FILES 3/3</a:t>
            </a:r>
          </a:p>
        </p:txBody>
      </p:sp>
      <p:sp>
        <p:nvSpPr>
          <p:cNvPr id="3" name="Footer Placeholder 2">
            <a:extLst>
              <a:ext uri="{FF2B5EF4-FFF2-40B4-BE49-F238E27FC236}">
                <a16:creationId xmlns:a16="http://schemas.microsoft.com/office/drawing/2014/main" id="{FEFA8A9C-780C-4B7A-815A-2390E04FF862}"/>
              </a:ext>
            </a:extLst>
          </p:cNvPr>
          <p:cNvSpPr>
            <a:spLocks noGrp="1"/>
          </p:cNvSpPr>
          <p:nvPr>
            <p:ph type="ftr" sz="quarter" idx="11"/>
          </p:nvPr>
        </p:nvSpPr>
        <p:spPr/>
        <p:txBody>
          <a:bodyPr/>
          <a:lstStyle/>
          <a:p>
            <a:r>
              <a:rPr lang="it-IT" dirty="0"/>
              <a:t>ROBOTICS, PROJECT1 – 16/05/2021</a:t>
            </a:r>
          </a:p>
        </p:txBody>
      </p:sp>
      <p:sp>
        <p:nvSpPr>
          <p:cNvPr id="4" name="Slide Number Placeholder 3">
            <a:extLst>
              <a:ext uri="{FF2B5EF4-FFF2-40B4-BE49-F238E27FC236}">
                <a16:creationId xmlns:a16="http://schemas.microsoft.com/office/drawing/2014/main" id="{6AB3A489-6098-4057-851C-80546A507A60}"/>
              </a:ext>
            </a:extLst>
          </p:cNvPr>
          <p:cNvSpPr>
            <a:spLocks noGrp="1"/>
          </p:cNvSpPr>
          <p:nvPr>
            <p:ph type="sldNum" sz="quarter" idx="12"/>
          </p:nvPr>
        </p:nvSpPr>
        <p:spPr/>
        <p:txBody>
          <a:bodyPr/>
          <a:lstStyle/>
          <a:p>
            <a:fld id="{14C433A9-A747-4F29-963E-E8F457C7B902}" type="slidenum">
              <a:rPr lang="it-IT" smtClean="0"/>
              <a:pPr/>
              <a:t>4</a:t>
            </a:fld>
            <a:r>
              <a:rPr lang="it-IT" dirty="0"/>
              <a:t>/24</a:t>
            </a:r>
          </a:p>
        </p:txBody>
      </p:sp>
      <p:sp>
        <p:nvSpPr>
          <p:cNvPr id="6" name="TextBox 5">
            <a:extLst>
              <a:ext uri="{FF2B5EF4-FFF2-40B4-BE49-F238E27FC236}">
                <a16:creationId xmlns:a16="http://schemas.microsoft.com/office/drawing/2014/main" id="{CF6C29B5-B308-49C2-8547-B675DA931467}"/>
              </a:ext>
            </a:extLst>
          </p:cNvPr>
          <p:cNvSpPr txBox="1"/>
          <p:nvPr/>
        </p:nvSpPr>
        <p:spPr>
          <a:xfrm>
            <a:off x="446884" y="1817535"/>
            <a:ext cx="11298231" cy="1938992"/>
          </a:xfrm>
          <a:prstGeom prst="rect">
            <a:avLst/>
          </a:prstGeom>
          <a:noFill/>
        </p:spPr>
        <p:txBody>
          <a:bodyPr wrap="square">
            <a:spAutoFit/>
          </a:bodyPr>
          <a:lstStyle/>
          <a:p>
            <a:pPr marL="285750" indent="-285750">
              <a:buFont typeface="Wingdings" panose="05000000000000000000" pitchFamily="2" charset="2"/>
              <a:buChar char="§"/>
            </a:pPr>
            <a:r>
              <a:rPr lang="en-US" sz="2000" b="1" dirty="0">
                <a:solidFill>
                  <a:srgbClr val="1A3260"/>
                </a:solidFill>
                <a:latin typeface="Malgun Gothic" panose="020B0503020000020004" pitchFamily="34" charset="-127"/>
                <a:ea typeface="Malgun Gothic" panose="020B0503020000020004" pitchFamily="34" charset="-127"/>
              </a:rPr>
              <a:t>config</a:t>
            </a:r>
          </a:p>
          <a:p>
            <a:pPr marL="742950" lvl="1" indent="-285750">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plot_layout.xml: layout for </a:t>
            </a:r>
            <a:r>
              <a:rPr lang="en-US" sz="2000" dirty="0" err="1">
                <a:latin typeface="Malgun Gothic" panose="020B0503020000020004" pitchFamily="34" charset="-127"/>
                <a:ea typeface="Malgun Gothic" panose="020B0503020000020004" pitchFamily="34" charset="-127"/>
              </a:rPr>
              <a:t>plotjuggler</a:t>
            </a:r>
            <a:endParaRPr lang="en-US" sz="2000" dirty="0">
              <a:latin typeface="Malgun Gothic" panose="020B0503020000020004" pitchFamily="34" charset="-127"/>
              <a:ea typeface="Malgun Gothic" panose="020B0503020000020004" pitchFamily="34" charset="-127"/>
            </a:endParaRPr>
          </a:p>
          <a:p>
            <a:pPr marL="742950" lvl="1" indent="-285750">
              <a:buFont typeface="Arial" panose="020B0604020202020204" pitchFamily="34" charset="0"/>
              <a:buChar char="•"/>
            </a:pPr>
            <a:r>
              <a:rPr lang="en-US" sz="2000" dirty="0" err="1">
                <a:latin typeface="Malgun Gothic" panose="020B0503020000020004" pitchFamily="34" charset="-127"/>
                <a:ea typeface="Malgun Gothic" panose="020B0503020000020004" pitchFamily="34" charset="-127"/>
              </a:rPr>
              <a:t>rototranslation.m</a:t>
            </a:r>
            <a:r>
              <a:rPr lang="en-US" sz="2000" dirty="0">
                <a:latin typeface="Malgun Gothic" panose="020B0503020000020004" pitchFamily="34" charset="-127"/>
                <a:ea typeface="Malgun Gothic" panose="020B0503020000020004" pitchFamily="34" charset="-127"/>
              </a:rPr>
              <a:t>: MATLAB file to compute the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to “world” </a:t>
            </a:r>
            <a:r>
              <a:rPr lang="en-US" sz="2000" dirty="0" err="1">
                <a:latin typeface="Malgun Gothic" panose="020B0503020000020004" pitchFamily="34" charset="-127"/>
                <a:ea typeface="Malgun Gothic" panose="020B0503020000020004" pitchFamily="34" charset="-127"/>
              </a:rPr>
              <a:t>rototranslation</a:t>
            </a:r>
            <a:r>
              <a:rPr lang="en-US" sz="2000" dirty="0">
                <a:latin typeface="Malgun Gothic" panose="020B0503020000020004" pitchFamily="34" charset="-127"/>
                <a:ea typeface="Malgun Gothic" panose="020B0503020000020004" pitchFamily="34" charset="-127"/>
              </a:rPr>
              <a:t> parameters</a:t>
            </a:r>
          </a:p>
          <a:p>
            <a:pPr marL="742950" lvl="1" indent="-285750">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s</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cout_rviz.rviz</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rviz</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configuration to visualize the computed odometry vs the ground truth</a:t>
            </a:r>
          </a:p>
        </p:txBody>
      </p:sp>
    </p:spTree>
    <p:extLst>
      <p:ext uri="{BB962C8B-B14F-4D97-AF65-F5344CB8AC3E}">
        <p14:creationId xmlns:p14="http://schemas.microsoft.com/office/powerpoint/2010/main" val="3999416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2F808BD-57AF-4B55-A663-B21691DC71C8}"/>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DDE1C8AA-84E7-46ED-A91C-F31B07FACFD4}"/>
              </a:ext>
            </a:extLst>
          </p:cNvPr>
          <p:cNvSpPr>
            <a:spLocks noGrp="1"/>
          </p:cNvSpPr>
          <p:nvPr>
            <p:ph type="sldNum" sz="quarter" idx="12"/>
          </p:nvPr>
        </p:nvSpPr>
        <p:spPr/>
        <p:txBody>
          <a:bodyPr/>
          <a:lstStyle/>
          <a:p>
            <a:fld id="{14C433A9-A747-4F29-963E-E8F457C7B902}" type="slidenum">
              <a:rPr lang="it-IT" smtClean="0"/>
              <a:pPr/>
              <a:t>5</a:t>
            </a:fld>
            <a:r>
              <a:rPr lang="it-IT" dirty="0"/>
              <a:t>/24</a:t>
            </a:r>
          </a:p>
        </p:txBody>
      </p:sp>
      <p:sp>
        <p:nvSpPr>
          <p:cNvPr id="4" name="Title 3">
            <a:extLst>
              <a:ext uri="{FF2B5EF4-FFF2-40B4-BE49-F238E27FC236}">
                <a16:creationId xmlns:a16="http://schemas.microsoft.com/office/drawing/2014/main" id="{E9CA154E-0C0C-432A-ADD7-C8F5402E446C}"/>
              </a:ext>
            </a:extLst>
          </p:cNvPr>
          <p:cNvSpPr>
            <a:spLocks noGrp="1"/>
          </p:cNvSpPr>
          <p:nvPr>
            <p:ph type="title"/>
          </p:nvPr>
        </p:nvSpPr>
        <p:spPr/>
        <p:txBody>
          <a:bodyPr/>
          <a:lstStyle/>
          <a:p>
            <a:r>
              <a:rPr lang="en-US" dirty="0"/>
              <a:t>PARAMETERS &amp; TF tree</a:t>
            </a:r>
          </a:p>
        </p:txBody>
      </p:sp>
      <p:sp>
        <p:nvSpPr>
          <p:cNvPr id="6" name="TextBox 5">
            <a:extLst>
              <a:ext uri="{FF2B5EF4-FFF2-40B4-BE49-F238E27FC236}">
                <a16:creationId xmlns:a16="http://schemas.microsoft.com/office/drawing/2014/main" id="{A3A22140-A038-4B0A-8941-9B584F91EF45}"/>
              </a:ext>
            </a:extLst>
          </p:cNvPr>
          <p:cNvSpPr txBox="1"/>
          <p:nvPr/>
        </p:nvSpPr>
        <p:spPr>
          <a:xfrm>
            <a:off x="517839" y="1736530"/>
            <a:ext cx="10831479" cy="3888244"/>
          </a:xfrm>
          <a:prstGeom prst="rect">
            <a:avLst/>
          </a:prstGeom>
          <a:noFill/>
        </p:spPr>
        <p:txBody>
          <a:bodyPr wrap="square">
            <a:spAutoFit/>
          </a:bodyPr>
          <a:lstStyle/>
          <a:p>
            <a:pPr>
              <a:spcAft>
                <a:spcPts val="400"/>
              </a:spcAft>
            </a:pPr>
            <a:r>
              <a:rPr lang="en-US" sz="2000" b="1" dirty="0">
                <a:solidFill>
                  <a:schemeClr val="tx1"/>
                </a:solidFill>
                <a:latin typeface="Malgun Gothic" panose="020B0503020000020004" pitchFamily="34" charset="-127"/>
                <a:ea typeface="Malgun Gothic" panose="020B0503020000020004" pitchFamily="34" charset="-127"/>
              </a:rPr>
              <a:t>PARAMETERS</a:t>
            </a:r>
            <a:endParaRPr lang="en-US" sz="2000" b="1" dirty="0">
              <a:latin typeface="Malgun Gothic" panose="020B0503020000020004" pitchFamily="34" charset="-127"/>
              <a:ea typeface="Malgun Gothic" panose="020B0503020000020004" pitchFamily="34" charset="-127"/>
            </a:endParaRPr>
          </a:p>
          <a:p>
            <a:pPr marL="285750" indent="-285750">
              <a:spcAft>
                <a:spcPts val="400"/>
              </a:spcAft>
              <a:buFont typeface="Arial" panose="020B0604020202020204" pitchFamily="34" charset="0"/>
              <a:buChar char="•"/>
            </a:pPr>
            <a:r>
              <a:rPr lang="en-US" sz="2000" b="1" dirty="0" err="1">
                <a:latin typeface="Malgun Gothic" panose="020B0503020000020004" pitchFamily="34" charset="-127"/>
                <a:ea typeface="Malgun Gothic" panose="020B0503020000020004" pitchFamily="34" charset="-127"/>
              </a:rPr>
              <a:t>x_init</a:t>
            </a:r>
            <a:r>
              <a:rPr lang="en-US" sz="2000" dirty="0">
                <a:latin typeface="Malgun Gothic" panose="020B0503020000020004" pitchFamily="34" charset="-127"/>
                <a:ea typeface="Malgun Gothic" panose="020B0503020000020004" pitchFamily="34" charset="-127"/>
              </a:rPr>
              <a:t>: initial x position in the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frame</a:t>
            </a:r>
          </a:p>
          <a:p>
            <a:pPr marL="285750" indent="-285750">
              <a:spcAft>
                <a:spcPts val="400"/>
              </a:spcAft>
              <a:buFont typeface="Arial" panose="020B0604020202020204" pitchFamily="34" charset="0"/>
              <a:buChar char="•"/>
            </a:pPr>
            <a:r>
              <a:rPr lang="en-US" sz="2000" b="1" dirty="0" err="1">
                <a:latin typeface="Malgun Gothic" panose="020B0503020000020004" pitchFamily="34" charset="-127"/>
                <a:ea typeface="Malgun Gothic" panose="020B0503020000020004" pitchFamily="34" charset="-127"/>
              </a:rPr>
              <a:t>y_init</a:t>
            </a:r>
            <a:r>
              <a:rPr lang="en-US" sz="2000" dirty="0">
                <a:latin typeface="Malgun Gothic" panose="020B0503020000020004" pitchFamily="34" charset="-127"/>
                <a:ea typeface="Malgun Gothic" panose="020B0503020000020004" pitchFamily="34" charset="-127"/>
              </a:rPr>
              <a:t>: initial y position in the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frame</a:t>
            </a:r>
          </a:p>
          <a:p>
            <a:pPr marL="285750" indent="-285750">
              <a:spcAft>
                <a:spcPts val="400"/>
              </a:spcAft>
              <a:buFont typeface="Arial" panose="020B0604020202020204" pitchFamily="34" charset="0"/>
              <a:buChar char="•"/>
            </a:pPr>
            <a:r>
              <a:rPr lang="en-US" sz="2000" b="1" dirty="0" err="1">
                <a:latin typeface="Malgun Gothic" panose="020B0503020000020004" pitchFamily="34" charset="-127"/>
                <a:ea typeface="Malgun Gothic" panose="020B0503020000020004" pitchFamily="34" charset="-127"/>
              </a:rPr>
              <a:t>theta_init</a:t>
            </a:r>
            <a:r>
              <a:rPr lang="en-US" sz="2000" dirty="0">
                <a:latin typeface="Malgun Gothic" panose="020B0503020000020004" pitchFamily="34" charset="-127"/>
                <a:ea typeface="Malgun Gothic" panose="020B0503020000020004" pitchFamily="34" charset="-127"/>
              </a:rPr>
              <a:t>: initial yaw angle </a:t>
            </a:r>
            <a:r>
              <a:rPr lang="en-US" sz="2000" dirty="0" err="1">
                <a:latin typeface="Malgun Gothic" panose="020B0503020000020004" pitchFamily="34" charset="-127"/>
                <a:ea typeface="Malgun Gothic" panose="020B0503020000020004" pitchFamily="34" charset="-127"/>
              </a:rPr>
              <a:t>wrt</a:t>
            </a:r>
            <a:r>
              <a:rPr lang="en-US" sz="2000" dirty="0">
                <a:latin typeface="Malgun Gothic" panose="020B0503020000020004" pitchFamily="34" charset="-127"/>
                <a:ea typeface="Malgun Gothic" panose="020B0503020000020004" pitchFamily="34" charset="-127"/>
              </a:rPr>
              <a:t> the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frame</a:t>
            </a:r>
          </a:p>
          <a:p>
            <a:pPr marL="285750" indent="-285750">
              <a:spcAft>
                <a:spcPts val="400"/>
              </a:spcAft>
              <a:buFont typeface="Arial" panose="020B0604020202020204" pitchFamily="34" charset="0"/>
              <a:buChar char="•"/>
            </a:pPr>
            <a:r>
              <a:rPr lang="en-US" sz="2000" b="1" dirty="0">
                <a:latin typeface="Malgun Gothic" panose="020B0503020000020004" pitchFamily="34" charset="-127"/>
                <a:ea typeface="Malgun Gothic" panose="020B0503020000020004" pitchFamily="34" charset="-127"/>
              </a:rPr>
              <a:t>CHI</a:t>
            </a:r>
            <a:r>
              <a:rPr lang="en-US" sz="2000" dirty="0">
                <a:latin typeface="Malgun Gothic" panose="020B0503020000020004" pitchFamily="34" charset="-127"/>
                <a:ea typeface="Malgun Gothic" panose="020B0503020000020004" pitchFamily="34" charset="-127"/>
              </a:rPr>
              <a:t>: ratio between apparent and real </a:t>
            </a:r>
            <a:r>
              <a:rPr lang="en-US" sz="2000" dirty="0" err="1">
                <a:latin typeface="Malgun Gothic" panose="020B0503020000020004" pitchFamily="34" charset="-127"/>
                <a:ea typeface="Malgun Gothic" panose="020B0503020000020004" pitchFamily="34" charset="-127"/>
              </a:rPr>
              <a:t>base_line</a:t>
            </a:r>
            <a:endParaRPr lang="en-US" sz="2000" dirty="0">
              <a:latin typeface="Malgun Gothic" panose="020B0503020000020004" pitchFamily="34" charset="-127"/>
              <a:ea typeface="Malgun Gothic" panose="020B0503020000020004" pitchFamily="34" charset="-127"/>
            </a:endParaRPr>
          </a:p>
          <a:p>
            <a:pPr marL="285750" indent="-285750">
              <a:spcAft>
                <a:spcPts val="400"/>
              </a:spcAft>
              <a:buFont typeface="Arial" panose="020B0604020202020204" pitchFamily="34" charset="0"/>
              <a:buChar char="•"/>
            </a:pPr>
            <a:r>
              <a:rPr lang="en-US" sz="2000" b="1" dirty="0" err="1">
                <a:latin typeface="Malgun Gothic" panose="020B0503020000020004" pitchFamily="34" charset="-127"/>
                <a:ea typeface="Malgun Gothic" panose="020B0503020000020004" pitchFamily="34" charset="-127"/>
              </a:rPr>
              <a:t>Inv_RATIO</a:t>
            </a:r>
            <a:r>
              <a:rPr lang="en-US" sz="2000" dirty="0">
                <a:latin typeface="Malgun Gothic" panose="020B0503020000020004" pitchFamily="34" charset="-127"/>
                <a:ea typeface="Malgun Gothic" panose="020B0503020000020004" pitchFamily="34" charset="-127"/>
              </a:rPr>
              <a:t>: 1/ratio of the gearbox</a:t>
            </a:r>
          </a:p>
          <a:p>
            <a:pPr marL="285750" indent="-285750">
              <a:spcAft>
                <a:spcPts val="400"/>
              </a:spcAft>
              <a:buFont typeface="Arial" panose="020B0604020202020204" pitchFamily="34" charset="0"/>
              <a:buChar char="•"/>
            </a:pPr>
            <a:endParaRPr lang="en-US" sz="2000" dirty="0">
              <a:latin typeface="Malgun Gothic" panose="020B0503020000020004" pitchFamily="34" charset="-127"/>
              <a:ea typeface="Malgun Gothic" panose="020B0503020000020004" pitchFamily="34" charset="-127"/>
            </a:endParaRPr>
          </a:p>
          <a:p>
            <a:pPr>
              <a:spcAft>
                <a:spcPts val="400"/>
              </a:spcAft>
            </a:pPr>
            <a:r>
              <a:rPr lang="en-US" sz="2000" b="1" dirty="0">
                <a:latin typeface="Malgun Gothic" panose="020B0503020000020004" pitchFamily="34" charset="-127"/>
                <a:ea typeface="Malgun Gothic" panose="020B0503020000020004" pitchFamily="34" charset="-127"/>
              </a:rPr>
              <a:t>TF TREE</a:t>
            </a:r>
          </a:p>
          <a:p>
            <a:pPr marL="342900" indent="-342900">
              <a:buFont typeface="Arial" panose="020B0604020202020204" pitchFamily="34" charset="0"/>
              <a:buChar char="•"/>
            </a:pPr>
            <a:r>
              <a:rPr lang="en-US" sz="2000" b="1" dirty="0" err="1">
                <a:latin typeface="Malgun Gothic" panose="020B0503020000020004" pitchFamily="34" charset="-127"/>
                <a:ea typeface="Malgun Gothic" panose="020B0503020000020004" pitchFamily="34" charset="-127"/>
              </a:rPr>
              <a:t>odom</a:t>
            </a:r>
            <a:endParaRPr lang="en-US" sz="2000" b="1" dirty="0">
              <a:latin typeface="Malgun Gothic" panose="020B0503020000020004" pitchFamily="34" charset="-127"/>
              <a:ea typeface="Malgun Gothic" panose="020B0503020000020004" pitchFamily="34" charset="-127"/>
            </a:endParaRPr>
          </a:p>
          <a:p>
            <a:pPr marL="800100" lvl="1" indent="-342900">
              <a:buFont typeface="Wingdings" panose="05000000000000000000" pitchFamily="2" charset="2"/>
              <a:buChar char="§"/>
            </a:pPr>
            <a:r>
              <a:rPr lang="en-US" sz="2000" dirty="0" err="1">
                <a:latin typeface="Malgun Gothic" panose="020B0503020000020004" pitchFamily="34" charset="-127"/>
                <a:ea typeface="Malgun Gothic" panose="020B0503020000020004" pitchFamily="34" charset="-127"/>
              </a:rPr>
              <a:t>base_link</a:t>
            </a:r>
            <a:endParaRPr lang="en-US" sz="2000" dirty="0">
              <a:latin typeface="Malgun Gothic" panose="020B0503020000020004" pitchFamily="34" charset="-127"/>
              <a:ea typeface="Malgun Gothic" panose="020B0503020000020004" pitchFamily="34" charset="-127"/>
            </a:endParaRPr>
          </a:p>
          <a:p>
            <a:pPr marL="800100" lvl="1" indent="-342900">
              <a:buFont typeface="Wingdings" panose="05000000000000000000" pitchFamily="2" charset="2"/>
              <a:buChar char="§"/>
            </a:pPr>
            <a:r>
              <a:rPr lang="en-US" sz="2000" dirty="0">
                <a:latin typeface="Malgun Gothic" panose="020B0503020000020004" pitchFamily="34" charset="-127"/>
                <a:ea typeface="Malgun Gothic" panose="020B0503020000020004" pitchFamily="34" charset="-127"/>
              </a:rPr>
              <a:t>world (</a:t>
            </a:r>
            <a:r>
              <a:rPr lang="en-US" sz="2000" dirty="0" err="1">
                <a:latin typeface="Malgun Gothic" panose="020B0503020000020004" pitchFamily="34" charset="-127"/>
                <a:ea typeface="Malgun Gothic" panose="020B0503020000020004" pitchFamily="34" charset="-127"/>
              </a:rPr>
              <a:t>static_transform</a:t>
            </a:r>
            <a:r>
              <a:rPr lang="en-US" sz="2000" dirty="0">
                <a:latin typeface="Malgun Gothic" panose="020B0503020000020004" pitchFamily="34" charset="-127"/>
                <a:ea typeface="Malgun Gothic" panose="020B0503020000020004" pitchFamily="34" charset="-127"/>
              </a:rPr>
              <a:t>)</a:t>
            </a:r>
          </a:p>
        </p:txBody>
      </p:sp>
      <p:sp>
        <p:nvSpPr>
          <p:cNvPr id="10" name="Title 3">
            <a:extLst>
              <a:ext uri="{FF2B5EF4-FFF2-40B4-BE49-F238E27FC236}">
                <a16:creationId xmlns:a16="http://schemas.microsoft.com/office/drawing/2014/main" id="{59203207-8EEF-46B5-B29A-B4E31719140D}"/>
              </a:ext>
            </a:extLst>
          </p:cNvPr>
          <p:cNvSpPr txBox="1">
            <a:spLocks/>
          </p:cNvSpPr>
          <p:nvPr/>
        </p:nvSpPr>
        <p:spPr>
          <a:xfrm>
            <a:off x="517839" y="1423461"/>
            <a:ext cx="11029616" cy="65722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800" b="1" kern="1200" cap="all">
                <a:solidFill>
                  <a:schemeClr val="bg1"/>
                </a:solidFill>
                <a:latin typeface="Malgun Gothic" panose="020B0503020000020004" pitchFamily="34" charset="-127"/>
                <a:ea typeface="Malgun Gothic" panose="020B0503020000020004" pitchFamily="34" charset="-127"/>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2200" dirty="0">
              <a:solidFill>
                <a:schemeClr val="tx1"/>
              </a:solidFill>
            </a:endParaRPr>
          </a:p>
        </p:txBody>
      </p:sp>
    </p:spTree>
    <p:extLst>
      <p:ext uri="{BB962C8B-B14F-4D97-AF65-F5344CB8AC3E}">
        <p14:creationId xmlns:p14="http://schemas.microsoft.com/office/powerpoint/2010/main" val="41995059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05EFD1E-C7B2-4403-9FFF-D8D9C3116826}"/>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11B17A19-8417-440A-97A9-330BFF76B3F8}"/>
              </a:ext>
            </a:extLst>
          </p:cNvPr>
          <p:cNvSpPr>
            <a:spLocks noGrp="1"/>
          </p:cNvSpPr>
          <p:nvPr>
            <p:ph type="sldNum" sz="quarter" idx="12"/>
          </p:nvPr>
        </p:nvSpPr>
        <p:spPr/>
        <p:txBody>
          <a:bodyPr/>
          <a:lstStyle/>
          <a:p>
            <a:fld id="{14C433A9-A747-4F29-963E-E8F457C7B902}" type="slidenum">
              <a:rPr lang="it-IT" smtClean="0"/>
              <a:pPr/>
              <a:t>6</a:t>
            </a:fld>
            <a:r>
              <a:rPr lang="it-IT" dirty="0"/>
              <a:t>/24</a:t>
            </a:r>
          </a:p>
        </p:txBody>
      </p:sp>
      <p:sp>
        <p:nvSpPr>
          <p:cNvPr id="4" name="Title 3">
            <a:extLst>
              <a:ext uri="{FF2B5EF4-FFF2-40B4-BE49-F238E27FC236}">
                <a16:creationId xmlns:a16="http://schemas.microsoft.com/office/drawing/2014/main" id="{7210DA05-A0A6-4CB1-B608-657A2A84757C}"/>
              </a:ext>
            </a:extLst>
          </p:cNvPr>
          <p:cNvSpPr>
            <a:spLocks noGrp="1"/>
          </p:cNvSpPr>
          <p:nvPr>
            <p:ph type="title"/>
          </p:nvPr>
        </p:nvSpPr>
        <p:spPr/>
        <p:txBody>
          <a:bodyPr/>
          <a:lstStyle/>
          <a:p>
            <a:r>
              <a:rPr lang="en-US" dirty="0"/>
              <a:t>Custom messages</a:t>
            </a:r>
          </a:p>
        </p:txBody>
      </p:sp>
      <p:sp>
        <p:nvSpPr>
          <p:cNvPr id="8" name="CasellaDiTesto 9">
            <a:extLst>
              <a:ext uri="{FF2B5EF4-FFF2-40B4-BE49-F238E27FC236}">
                <a16:creationId xmlns:a16="http://schemas.microsoft.com/office/drawing/2014/main" id="{332F4EEA-CD63-4A28-8D5E-DAC5727E5AA0}"/>
              </a:ext>
            </a:extLst>
          </p:cNvPr>
          <p:cNvSpPr txBox="1"/>
          <p:nvPr/>
        </p:nvSpPr>
        <p:spPr>
          <a:xfrm>
            <a:off x="711607" y="1791807"/>
            <a:ext cx="10633332" cy="3990836"/>
          </a:xfrm>
          <a:prstGeom prst="rect">
            <a:avLst/>
          </a:prstGeom>
          <a:noFill/>
        </p:spPr>
        <p:txBody>
          <a:bodyPr wrap="square" rtlCol="0">
            <a:spAutoFit/>
          </a:bodyPr>
          <a:lstStyle/>
          <a:p>
            <a:pPr marL="457200" indent="-457200">
              <a:spcAft>
                <a:spcPts val="800"/>
              </a:spcAft>
              <a:buFont typeface="+mj-lt"/>
              <a:buAutoNum type="arabicParenR"/>
            </a:pPr>
            <a:r>
              <a:rPr lang="it-IT" sz="2000" dirty="0" err="1">
                <a:latin typeface="Malgun Gothic" panose="020B0503020000020004" pitchFamily="34" charset="-127"/>
                <a:ea typeface="Malgun Gothic" panose="020B0503020000020004" pitchFamily="34" charset="-127"/>
              </a:rPr>
              <a:t>Odometry</a:t>
            </a:r>
            <a:r>
              <a:rPr lang="it-IT" sz="2000" dirty="0">
                <a:latin typeface="Malgun Gothic" panose="020B0503020000020004" pitchFamily="34" charset="-127"/>
                <a:ea typeface="Malgun Gothic" panose="020B0503020000020004" pitchFamily="34" charset="-127"/>
              </a:rPr>
              <a:t> custom </a:t>
            </a:r>
            <a:r>
              <a:rPr lang="it-IT" sz="2000" dirty="0" err="1">
                <a:latin typeface="Malgun Gothic" panose="020B0503020000020004" pitchFamily="34" charset="-127"/>
                <a:ea typeface="Malgun Gothic" panose="020B0503020000020004" pitchFamily="34" charset="-127"/>
              </a:rPr>
              <a:t>message</a:t>
            </a:r>
            <a:endParaRPr lang="it-IT" sz="2000" dirty="0">
              <a:latin typeface="Malgun Gothic" panose="020B0503020000020004" pitchFamily="34" charset="-127"/>
              <a:ea typeface="Malgun Gothic" panose="020B0503020000020004" pitchFamily="34" charset="-127"/>
            </a:endParaRPr>
          </a:p>
          <a:p>
            <a:r>
              <a:rPr lang="it-IT" sz="2000" b="1" dirty="0">
                <a:latin typeface="Malgun Gothic" panose="020B0503020000020004" pitchFamily="34" charset="-127"/>
                <a:ea typeface="Malgun Gothic" panose="020B0503020000020004" pitchFamily="34" charset="-127"/>
              </a:rPr>
              <a:t>	OdomInt</a:t>
            </a:r>
            <a:r>
              <a:rPr lang="it-IT" sz="2000" dirty="0">
                <a:latin typeface="Malgun Gothic" panose="020B0503020000020004" pitchFamily="34" charset="-127"/>
                <a:ea typeface="Malgun Gothic" panose="020B0503020000020004" pitchFamily="34" charset="-127"/>
              </a:rPr>
              <a:t>.msg:</a:t>
            </a: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nav_msgs</a:t>
            </a:r>
            <a:r>
              <a:rPr lang="it-IT" sz="2000" dirty="0">
                <a:latin typeface="Malgun Gothic" panose="020B0503020000020004" pitchFamily="34" charset="-127"/>
                <a:ea typeface="Malgun Gothic" panose="020B0503020000020004" pitchFamily="34" charset="-127"/>
              </a:rPr>
              <a:t>/</a:t>
            </a:r>
            <a:r>
              <a:rPr lang="it-IT" sz="2000" dirty="0" err="1">
                <a:latin typeface="Malgun Gothic" panose="020B0503020000020004" pitchFamily="34" charset="-127"/>
                <a:ea typeface="Malgun Gothic" panose="020B0503020000020004" pitchFamily="34" charset="-127"/>
              </a:rPr>
              <a:t>Odometry</a:t>
            </a:r>
            <a:r>
              <a:rPr lang="it-IT" sz="2000" dirty="0">
                <a:latin typeface="Malgun Gothic" panose="020B0503020000020004" pitchFamily="34" charset="-127"/>
                <a:ea typeface="Malgun Gothic" panose="020B0503020000020004" pitchFamily="34" charset="-127"/>
              </a:rPr>
              <a:t> odo</a:t>
            </a: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std_msgs</a:t>
            </a:r>
            <a:r>
              <a:rPr lang="it-IT" sz="2000" dirty="0">
                <a:latin typeface="Malgun Gothic" panose="020B0503020000020004" pitchFamily="34" charset="-127"/>
                <a:ea typeface="Malgun Gothic" panose="020B0503020000020004" pitchFamily="34" charset="-127"/>
              </a:rPr>
              <a:t>/</a:t>
            </a:r>
            <a:r>
              <a:rPr lang="it-IT" sz="2000" dirty="0" err="1">
                <a:latin typeface="Malgun Gothic" panose="020B0503020000020004" pitchFamily="34" charset="-127"/>
                <a:ea typeface="Malgun Gothic" panose="020B0503020000020004" pitchFamily="34" charset="-127"/>
              </a:rPr>
              <a:t>String</a:t>
            </a:r>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int_method</a:t>
            </a:r>
            <a:endParaRPr lang="it-IT" sz="2000" dirty="0">
              <a:latin typeface="Malgun Gothic" panose="020B0503020000020004" pitchFamily="34" charset="-127"/>
              <a:ea typeface="Malgun Gothic" panose="020B0503020000020004" pitchFamily="34" charset="-127"/>
            </a:endParaRPr>
          </a:p>
          <a:p>
            <a:endParaRPr lang="it-IT" sz="2000" dirty="0">
              <a:latin typeface="Malgun Gothic" panose="020B0503020000020004" pitchFamily="34" charset="-127"/>
              <a:ea typeface="Malgun Gothic" panose="020B0503020000020004" pitchFamily="34" charset="-127"/>
            </a:endParaRPr>
          </a:p>
          <a:p>
            <a:pPr marL="457200" indent="-457200">
              <a:spcAft>
                <a:spcPts val="800"/>
              </a:spcAft>
              <a:buFont typeface="+mj-lt"/>
              <a:buAutoNum type="arabicParenR" startAt="2"/>
            </a:pPr>
            <a:r>
              <a:rPr lang="it-IT" sz="2000" dirty="0">
                <a:latin typeface="Malgun Gothic" panose="020B0503020000020004" pitchFamily="34" charset="-127"/>
                <a:ea typeface="Malgun Gothic" panose="020B0503020000020004" pitchFamily="34" charset="-127"/>
              </a:rPr>
              <a:t>Message </a:t>
            </a:r>
            <a:r>
              <a:rPr lang="it-IT" sz="2000" dirty="0" err="1">
                <a:latin typeface="Malgun Gothic" panose="020B0503020000020004" pitchFamily="34" charset="-127"/>
                <a:ea typeface="Malgun Gothic" panose="020B0503020000020004" pitchFamily="34" charset="-127"/>
              </a:rPr>
              <a:t>used</a:t>
            </a:r>
            <a:r>
              <a:rPr lang="it-IT" sz="2000" dirty="0">
                <a:latin typeface="Malgun Gothic" panose="020B0503020000020004" pitchFamily="34" charset="-127"/>
                <a:ea typeface="Malgun Gothic" panose="020B0503020000020004" pitchFamily="34" charset="-127"/>
              </a:rPr>
              <a:t> to compute the position </a:t>
            </a:r>
            <a:r>
              <a:rPr lang="it-IT" sz="2000" dirty="0" err="1">
                <a:latin typeface="Malgun Gothic" panose="020B0503020000020004" pitchFamily="34" charset="-127"/>
                <a:ea typeface="Malgun Gothic" panose="020B0503020000020004" pitchFamily="34" charset="-127"/>
              </a:rPr>
              <a:t>errors</a:t>
            </a:r>
            <a:r>
              <a:rPr lang="it-IT" sz="2000" dirty="0">
                <a:latin typeface="Malgun Gothic" panose="020B0503020000020004" pitchFamily="34" charset="-127"/>
                <a:ea typeface="Malgun Gothic" panose="020B0503020000020004" pitchFamily="34" charset="-127"/>
              </a:rPr>
              <a:t> and the </a:t>
            </a:r>
            <a:r>
              <a:rPr lang="it-IT" sz="2000" dirty="0" err="1">
                <a:latin typeface="Malgun Gothic" panose="020B0503020000020004" pitchFamily="34" charset="-127"/>
                <a:ea typeface="Malgun Gothic" panose="020B0503020000020004" pitchFamily="34" charset="-127"/>
              </a:rPr>
              <a:t>error</a:t>
            </a:r>
            <a:r>
              <a:rPr lang="it-IT" sz="2000" dirty="0">
                <a:latin typeface="Malgun Gothic" panose="020B0503020000020004" pitchFamily="34" charset="-127"/>
                <a:ea typeface="Malgun Gothic" panose="020B0503020000020004" pitchFamily="34" charset="-127"/>
              </a:rPr>
              <a:t> cost </a:t>
            </a:r>
            <a:r>
              <a:rPr lang="it-IT" sz="2000" dirty="0" err="1">
                <a:latin typeface="Malgun Gothic" panose="020B0503020000020004" pitchFamily="34" charset="-127"/>
                <a:ea typeface="Malgun Gothic" panose="020B0503020000020004" pitchFamily="34" charset="-127"/>
              </a:rPr>
              <a:t>function</a:t>
            </a:r>
            <a:endParaRPr lang="it-IT" sz="2000" dirty="0">
              <a:latin typeface="Malgun Gothic" panose="020B0503020000020004" pitchFamily="34" charset="-127"/>
              <a:ea typeface="Malgun Gothic" panose="020B0503020000020004" pitchFamily="34" charset="-127"/>
            </a:endParaRPr>
          </a:p>
          <a:p>
            <a:r>
              <a:rPr lang="it-IT" sz="2000" b="1" dirty="0">
                <a:latin typeface="Malgun Gothic" panose="020B0503020000020004" pitchFamily="34" charset="-127"/>
                <a:ea typeface="Malgun Gothic" panose="020B0503020000020004" pitchFamily="34" charset="-127"/>
              </a:rPr>
              <a:t>	er_array</a:t>
            </a:r>
            <a:r>
              <a:rPr lang="it-IT" sz="2000" dirty="0">
                <a:latin typeface="Malgun Gothic" panose="020B0503020000020004" pitchFamily="34" charset="-127"/>
                <a:ea typeface="Malgun Gothic" panose="020B0503020000020004" pitchFamily="34" charset="-127"/>
              </a:rPr>
              <a:t>.msg:</a:t>
            </a: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std_msgs</a:t>
            </a:r>
            <a:r>
              <a:rPr lang="it-IT" sz="2000" dirty="0">
                <a:latin typeface="Malgun Gothic" panose="020B0503020000020004" pitchFamily="34" charset="-127"/>
                <a:ea typeface="Malgun Gothic" panose="020B0503020000020004" pitchFamily="34" charset="-127"/>
              </a:rPr>
              <a:t>/Float64 dx</a:t>
            </a: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std_msgs</a:t>
            </a:r>
            <a:r>
              <a:rPr lang="it-IT" sz="2000" dirty="0">
                <a:latin typeface="Malgun Gothic" panose="020B0503020000020004" pitchFamily="34" charset="-127"/>
                <a:ea typeface="Malgun Gothic" panose="020B0503020000020004" pitchFamily="34" charset="-127"/>
              </a:rPr>
              <a:t>/Float64 </a:t>
            </a:r>
            <a:r>
              <a:rPr lang="it-IT" sz="2000" dirty="0" err="1">
                <a:latin typeface="Malgun Gothic" panose="020B0503020000020004" pitchFamily="34" charset="-127"/>
                <a:ea typeface="Malgun Gothic" panose="020B0503020000020004" pitchFamily="34" charset="-127"/>
              </a:rPr>
              <a:t>dy</a:t>
            </a:r>
            <a:endParaRPr lang="it-IT" sz="2000" dirty="0">
              <a:latin typeface="Malgun Gothic" panose="020B0503020000020004" pitchFamily="34" charset="-127"/>
              <a:ea typeface="Malgun Gothic" panose="020B0503020000020004" pitchFamily="34" charset="-127"/>
            </a:endParaRP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std_msgs</a:t>
            </a:r>
            <a:r>
              <a:rPr lang="it-IT" sz="2000" dirty="0">
                <a:latin typeface="Malgun Gothic" panose="020B0503020000020004" pitchFamily="34" charset="-127"/>
                <a:ea typeface="Malgun Gothic" panose="020B0503020000020004" pitchFamily="34" charset="-127"/>
              </a:rPr>
              <a:t>/Float64 </a:t>
            </a:r>
            <a:r>
              <a:rPr lang="it-IT" sz="2000" dirty="0" err="1">
                <a:latin typeface="Malgun Gothic" panose="020B0503020000020004" pitchFamily="34" charset="-127"/>
                <a:ea typeface="Malgun Gothic" panose="020B0503020000020004" pitchFamily="34" charset="-127"/>
              </a:rPr>
              <a:t>dtheta</a:t>
            </a:r>
            <a:endParaRPr lang="it-IT" sz="2000" dirty="0">
              <a:latin typeface="Malgun Gothic" panose="020B0503020000020004" pitchFamily="34" charset="-127"/>
              <a:ea typeface="Malgun Gothic" panose="020B0503020000020004" pitchFamily="34" charset="-127"/>
            </a:endParaRP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std_msgs</a:t>
            </a:r>
            <a:r>
              <a:rPr lang="it-IT" sz="2000" dirty="0">
                <a:latin typeface="Malgun Gothic" panose="020B0503020000020004" pitchFamily="34" charset="-127"/>
                <a:ea typeface="Malgun Gothic" panose="020B0503020000020004" pitchFamily="34" charset="-127"/>
              </a:rPr>
              <a:t>/Float64 </a:t>
            </a:r>
            <a:r>
              <a:rPr lang="it-IT" sz="2000" dirty="0" err="1">
                <a:latin typeface="Malgun Gothic" panose="020B0503020000020004" pitchFamily="34" charset="-127"/>
                <a:ea typeface="Malgun Gothic" panose="020B0503020000020004" pitchFamily="34" charset="-127"/>
              </a:rPr>
              <a:t>cumulateError</a:t>
            </a:r>
            <a:endParaRPr lang="it-IT" sz="2000" dirty="0">
              <a:latin typeface="Malgun Gothic" panose="020B0503020000020004" pitchFamily="34" charset="-127"/>
              <a:ea typeface="Malgun Gothic" panose="020B0503020000020004" pitchFamily="34" charset="-127"/>
            </a:endParaRPr>
          </a:p>
          <a:p>
            <a:endParaRPr lang="it-IT" sz="2000" dirty="0">
              <a:latin typeface="Malgun Gothic" panose="020B0503020000020004" pitchFamily="34" charset="-127"/>
              <a:ea typeface="Malgun Gothic" panose="020B0503020000020004" pitchFamily="34" charset="-127"/>
            </a:endParaRPr>
          </a:p>
        </p:txBody>
      </p:sp>
    </p:spTree>
    <p:extLst>
      <p:ext uri="{BB962C8B-B14F-4D97-AF65-F5344CB8AC3E}">
        <p14:creationId xmlns:p14="http://schemas.microsoft.com/office/powerpoint/2010/main" val="3100665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8E3D2CB-274A-4A04-86CD-8289AF1A5213}"/>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B1A7C7D2-2491-4561-85E1-B1EAA205D7A3}"/>
              </a:ext>
            </a:extLst>
          </p:cNvPr>
          <p:cNvSpPr>
            <a:spLocks noGrp="1"/>
          </p:cNvSpPr>
          <p:nvPr>
            <p:ph type="sldNum" sz="quarter" idx="12"/>
          </p:nvPr>
        </p:nvSpPr>
        <p:spPr/>
        <p:txBody>
          <a:bodyPr/>
          <a:lstStyle/>
          <a:p>
            <a:fld id="{14C433A9-A747-4F29-963E-E8F457C7B902}" type="slidenum">
              <a:rPr lang="it-IT" smtClean="0"/>
              <a:pPr/>
              <a:t>7</a:t>
            </a:fld>
            <a:r>
              <a:rPr lang="it-IT" dirty="0"/>
              <a:t>/24</a:t>
            </a:r>
          </a:p>
        </p:txBody>
      </p:sp>
      <p:sp>
        <p:nvSpPr>
          <p:cNvPr id="4" name="Title 3">
            <a:extLst>
              <a:ext uri="{FF2B5EF4-FFF2-40B4-BE49-F238E27FC236}">
                <a16:creationId xmlns:a16="http://schemas.microsoft.com/office/drawing/2014/main" id="{475361B2-6B41-4F7D-895C-30D89FC08C43}"/>
              </a:ext>
            </a:extLst>
          </p:cNvPr>
          <p:cNvSpPr>
            <a:spLocks noGrp="1"/>
          </p:cNvSpPr>
          <p:nvPr>
            <p:ph type="title"/>
          </p:nvPr>
        </p:nvSpPr>
        <p:spPr/>
        <p:txBody>
          <a:bodyPr/>
          <a:lstStyle/>
          <a:p>
            <a:r>
              <a:rPr lang="en-US" dirty="0"/>
              <a:t>How to run everything 1/2</a:t>
            </a:r>
          </a:p>
        </p:txBody>
      </p:sp>
      <p:sp>
        <p:nvSpPr>
          <p:cNvPr id="6" name="TextBox 5">
            <a:extLst>
              <a:ext uri="{FF2B5EF4-FFF2-40B4-BE49-F238E27FC236}">
                <a16:creationId xmlns:a16="http://schemas.microsoft.com/office/drawing/2014/main" id="{0A2915AD-F100-4637-94A8-0D15041D2D28}"/>
              </a:ext>
            </a:extLst>
          </p:cNvPr>
          <p:cNvSpPr txBox="1"/>
          <p:nvPr/>
        </p:nvSpPr>
        <p:spPr>
          <a:xfrm>
            <a:off x="397583" y="1690600"/>
            <a:ext cx="11340761" cy="4324261"/>
          </a:xfrm>
          <a:prstGeom prst="rect">
            <a:avLst/>
          </a:prstGeom>
          <a:noFill/>
        </p:spPr>
        <p:txBody>
          <a:bodyPr wrap="square">
            <a:spAutoFit/>
          </a:bodyPr>
          <a:lstStyle/>
          <a:p>
            <a:pPr marL="457200" indent="-457200" algn="just">
              <a:buFont typeface="+mj-lt"/>
              <a:buAutoNum type="arabicParenR"/>
            </a:pPr>
            <a:r>
              <a:rPr lang="en-US" sz="2000" dirty="0">
                <a:latin typeface="Malgun Gothic" panose="020B0503020000020004" pitchFamily="34" charset="-127"/>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catkin_make</a:t>
            </a:r>
            <a:r>
              <a:rPr lang="en-US" sz="2000" dirty="0">
                <a:latin typeface="Courier New" panose="02070309020205020404" pitchFamily="49" charset="0"/>
                <a:ea typeface="Malgun Gothic" panose="020B0503020000020004" pitchFamily="34" charset="-127"/>
                <a:cs typeface="Courier New" panose="02070309020205020404" pitchFamily="49" charset="0"/>
              </a:rPr>
              <a:t> </a:t>
            </a:r>
            <a:r>
              <a:rPr lang="en-US" sz="2000" dirty="0">
                <a:latin typeface="Malgun Gothic" panose="020B0503020000020004" pitchFamily="34" charset="-127"/>
                <a:ea typeface="Malgun Gothic" panose="020B0503020000020004" pitchFamily="34" charset="-127"/>
              </a:rPr>
              <a:t>in the catkin workspace root</a:t>
            </a:r>
          </a:p>
          <a:p>
            <a:pPr marL="457200" indent="-457200" algn="just">
              <a:buFont typeface="+mj-lt"/>
              <a:buAutoNum type="arabicParenR"/>
            </a:pPr>
            <a:r>
              <a:rPr lang="en-US" sz="2000" dirty="0">
                <a:latin typeface="Malgun Gothic" panose="020B0503020000020004" pitchFamily="34" charset="-127"/>
                <a:ea typeface="Malgun Gothic" panose="020B0503020000020004" pitchFamily="34" charset="-127"/>
              </a:rPr>
              <a:t> source </a:t>
            </a:r>
            <a:r>
              <a:rPr lang="en-US" sz="2000" dirty="0" err="1">
                <a:latin typeface="Malgun Gothic" panose="020B0503020000020004" pitchFamily="34" charset="-127"/>
                <a:ea typeface="Malgun Gothic" panose="020B0503020000020004" pitchFamily="34" charset="-127"/>
              </a:rPr>
              <a:t>catkin_ws</a:t>
            </a:r>
            <a:r>
              <a:rPr lang="en-US" sz="2000" dirty="0">
                <a:latin typeface="Malgun Gothic" panose="020B0503020000020004" pitchFamily="34" charset="-127"/>
                <a:ea typeface="Malgun Gothic" panose="020B0503020000020004" pitchFamily="34" charset="-127"/>
              </a:rPr>
              <a:t>/</a:t>
            </a:r>
            <a:r>
              <a:rPr lang="en-US" sz="2000" dirty="0" err="1">
                <a:latin typeface="Malgun Gothic" panose="020B0503020000020004" pitchFamily="34" charset="-127"/>
                <a:ea typeface="Malgun Gothic" panose="020B0503020000020004" pitchFamily="34" charset="-127"/>
              </a:rPr>
              <a:t>devel</a:t>
            </a:r>
            <a:r>
              <a:rPr lang="en-US" sz="2000" dirty="0">
                <a:latin typeface="Malgun Gothic" panose="020B0503020000020004" pitchFamily="34" charset="-127"/>
                <a:ea typeface="Malgun Gothic" panose="020B0503020000020004" pitchFamily="34" charset="-127"/>
              </a:rPr>
              <a:t>/</a:t>
            </a:r>
            <a:r>
              <a:rPr lang="en-US" sz="2000" dirty="0" err="1">
                <a:latin typeface="Malgun Gothic" panose="020B0503020000020004" pitchFamily="34" charset="-127"/>
                <a:ea typeface="Malgun Gothic" panose="020B0503020000020004" pitchFamily="34" charset="-127"/>
              </a:rPr>
              <a:t>setup.bash</a:t>
            </a:r>
            <a:endParaRPr lang="en-US" sz="2000" dirty="0">
              <a:latin typeface="Malgun Gothic" panose="020B0503020000020004" pitchFamily="34" charset="-127"/>
              <a:ea typeface="Malgun Gothic" panose="020B0503020000020004" pitchFamily="34" charset="-127"/>
            </a:endParaRPr>
          </a:p>
          <a:p>
            <a:pPr marL="457200" indent="-457200" algn="just">
              <a:buFont typeface="+mj-lt"/>
              <a:buAutoNum type="arabicParenR"/>
            </a:pPr>
            <a:r>
              <a:rPr lang="en-US" sz="2000" dirty="0">
                <a:latin typeface="Malgun Gothic" panose="020B0503020000020004" pitchFamily="34" charset="-127"/>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roslaunch</a:t>
            </a:r>
            <a:r>
              <a:rPr lang="en-US" sz="2000" dirty="0">
                <a:latin typeface="Courier New" panose="02070309020205020404" pitchFamily="49" charset="0"/>
                <a:ea typeface="Malgun Gothic" panose="020B0503020000020004" pitchFamily="34" charset="-127"/>
                <a:cs typeface="Courier New" panose="02070309020205020404" pitchFamily="49" charset="0"/>
              </a:rPr>
              <a:t> project1 </a:t>
            </a:r>
            <a:r>
              <a:rPr lang="en-US" sz="2000" b="1" dirty="0" err="1">
                <a:latin typeface="Courier New" panose="02070309020205020404" pitchFamily="49" charset="0"/>
                <a:ea typeface="Malgun Gothic" panose="020B0503020000020004" pitchFamily="34" charset="-127"/>
                <a:cs typeface="Courier New" panose="02070309020205020404" pitchFamily="49" charset="0"/>
              </a:rPr>
              <a:t>scout_launch</a:t>
            </a:r>
            <a:r>
              <a:rPr lang="en-US" sz="2000" dirty="0" err="1">
                <a:latin typeface="Courier New" panose="02070309020205020404" pitchFamily="49" charset="0"/>
                <a:ea typeface="Malgun Gothic" panose="020B0503020000020004" pitchFamily="34" charset="-127"/>
                <a:cs typeface="Courier New" panose="02070309020205020404" pitchFamily="49" charset="0"/>
              </a:rPr>
              <a:t>.launch</a:t>
            </a:r>
            <a:endParaRPr lang="en-US" sz="2000" dirty="0">
              <a:latin typeface="Courier New" panose="02070309020205020404" pitchFamily="49" charset="0"/>
              <a:ea typeface="Malgun Gothic" panose="020B0503020000020004" pitchFamily="34" charset="-127"/>
              <a:cs typeface="Courier New" panose="02070309020205020404" pitchFamily="49" charset="0"/>
            </a:endParaRPr>
          </a:p>
          <a:p>
            <a:pPr marL="457200" indent="-457200" algn="just">
              <a:spcAft>
                <a:spcPts val="600"/>
              </a:spcAft>
              <a:buFont typeface="+mj-lt"/>
              <a:buAutoNum type="arabicParenR"/>
            </a:pPr>
            <a:r>
              <a:rPr lang="en-US" sz="2000" dirty="0">
                <a:latin typeface="Malgun Gothic" panose="020B0503020000020004" pitchFamily="34" charset="-127"/>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rosbag</a:t>
            </a:r>
            <a:r>
              <a:rPr lang="en-US" sz="2000" dirty="0">
                <a:latin typeface="Courier New" panose="02070309020205020404" pitchFamily="49" charset="0"/>
                <a:ea typeface="Malgun Gothic" panose="020B0503020000020004" pitchFamily="34" charset="-127"/>
                <a:cs typeface="Courier New" panose="02070309020205020404" pitchFamily="49" charset="0"/>
              </a:rPr>
              <a:t> play -l bag1.bag</a:t>
            </a:r>
          </a:p>
          <a:p>
            <a:pPr algn="just">
              <a:spcAft>
                <a:spcPts val="800"/>
              </a:spcAft>
            </a:pPr>
            <a:r>
              <a:rPr lang="en-US" sz="2000" dirty="0">
                <a:latin typeface="Malgun Gothic" panose="020B0503020000020004" pitchFamily="34" charset="-127"/>
                <a:ea typeface="Malgun Gothic" panose="020B0503020000020004" pitchFamily="34" charset="-127"/>
              </a:rPr>
              <a:t>NB: for the step 4 you must cd to the folder where your bag files are.</a:t>
            </a:r>
          </a:p>
          <a:p>
            <a:pPr algn="just">
              <a:spcAft>
                <a:spcPts val="1800"/>
              </a:spcAft>
            </a:pPr>
            <a:r>
              <a:rPr lang="en-US" sz="2000" dirty="0">
                <a:latin typeface="Malgun Gothic" panose="020B0503020000020004" pitchFamily="34" charset="-127"/>
                <a:ea typeface="Malgun Gothic" panose="020B0503020000020004" pitchFamily="34" charset="-127"/>
              </a:rPr>
              <a:t>It is now possible to echo the data from the different topics.</a:t>
            </a:r>
          </a:p>
          <a:p>
            <a:pPr algn="just">
              <a:spcAft>
                <a:spcPts val="400"/>
              </a:spcAft>
            </a:pPr>
            <a:r>
              <a:rPr lang="en-US" sz="2000" dirty="0">
                <a:latin typeface="Malgun Gothic" panose="020B0503020000020004" pitchFamily="34" charset="-127"/>
                <a:ea typeface="Malgun Gothic" panose="020B0503020000020004" pitchFamily="34" charset="-127"/>
              </a:rPr>
              <a:t>If you want to visualize the movement on </a:t>
            </a:r>
            <a:r>
              <a:rPr lang="en-US" sz="2000" dirty="0" err="1">
                <a:latin typeface="Malgun Gothic" panose="020B0503020000020004" pitchFamily="34" charset="-127"/>
                <a:ea typeface="Malgun Gothic" panose="020B0503020000020004" pitchFamily="34" charset="-127"/>
              </a:rPr>
              <a:t>rviz</a:t>
            </a:r>
            <a:r>
              <a:rPr lang="en-US" sz="2000" dirty="0">
                <a:latin typeface="Malgun Gothic" panose="020B0503020000020004" pitchFamily="34" charset="-127"/>
                <a:ea typeface="Malgun Gothic" panose="020B0503020000020004" pitchFamily="34" charset="-127"/>
              </a:rPr>
              <a:t>:</a:t>
            </a:r>
          </a:p>
          <a:p>
            <a:pPr marL="457200" indent="-457200" algn="just">
              <a:buFont typeface="+mj-lt"/>
              <a:buAutoNum type="arabicParenR"/>
            </a:pPr>
            <a:r>
              <a:rPr lang="en-US" sz="2000" dirty="0">
                <a:latin typeface="Malgun Gothic" panose="020B0503020000020004" pitchFamily="34" charset="-127"/>
                <a:ea typeface="Malgun Gothic" panose="020B0503020000020004" pitchFamily="34" charset="-127"/>
              </a:rPr>
              <a:t>Launch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roslaunch</a:t>
            </a:r>
            <a:r>
              <a:rPr lang="en-US" sz="2000" dirty="0">
                <a:latin typeface="Courier New" panose="02070309020205020404" pitchFamily="49" charset="0"/>
                <a:ea typeface="Malgun Gothic" panose="020B0503020000020004" pitchFamily="34" charset="-127"/>
                <a:cs typeface="Courier New" panose="02070309020205020404" pitchFamily="49" charset="0"/>
              </a:rPr>
              <a:t> project1 </a:t>
            </a:r>
            <a:r>
              <a:rPr lang="en-US" sz="2000" b="1" dirty="0" err="1">
                <a:latin typeface="Courier New" panose="02070309020205020404" pitchFamily="49" charset="0"/>
                <a:ea typeface="Malgun Gothic" panose="020B0503020000020004" pitchFamily="34" charset="-127"/>
                <a:cs typeface="Courier New" panose="02070309020205020404" pitchFamily="49" charset="0"/>
              </a:rPr>
              <a:t>scout_launch_rviz</a:t>
            </a:r>
            <a:r>
              <a:rPr lang="en-US" sz="2000" dirty="0" err="1">
                <a:latin typeface="Courier New" panose="02070309020205020404" pitchFamily="49" charset="0"/>
                <a:ea typeface="Malgun Gothic" panose="020B0503020000020004" pitchFamily="34" charset="-127"/>
                <a:cs typeface="Courier New" panose="02070309020205020404" pitchFamily="49" charset="0"/>
              </a:rPr>
              <a:t>.launch</a:t>
            </a:r>
            <a:endParaRPr lang="en-US" sz="2000" dirty="0">
              <a:latin typeface="Courier New" panose="02070309020205020404" pitchFamily="49" charset="0"/>
              <a:ea typeface="Malgun Gothic" panose="020B0503020000020004" pitchFamily="34" charset="-127"/>
              <a:cs typeface="Courier New" panose="02070309020205020404" pitchFamily="49" charset="0"/>
            </a:endParaRPr>
          </a:p>
          <a:p>
            <a:pPr marL="457200" indent="-457200" algn="just">
              <a:spcAft>
                <a:spcPts val="600"/>
              </a:spcAft>
              <a:buFont typeface="+mj-lt"/>
              <a:buAutoNum type="arabicParenR"/>
            </a:pPr>
            <a:r>
              <a:rPr lang="en-US" sz="2000" dirty="0">
                <a:latin typeface="Malgun Gothic" panose="020B0503020000020004" pitchFamily="34" charset="-127"/>
                <a:ea typeface="Malgun Gothic" panose="020B0503020000020004" pitchFamily="34" charset="-127"/>
              </a:rPr>
              <a:t>Play the bag</a:t>
            </a:r>
          </a:p>
          <a:p>
            <a:pPr algn="just">
              <a:spcAft>
                <a:spcPts val="600"/>
              </a:spcAft>
            </a:pPr>
            <a:r>
              <a:rPr lang="en-US" sz="2000" dirty="0">
                <a:latin typeface="Malgun Gothic" panose="020B0503020000020004" pitchFamily="34" charset="-127"/>
                <a:ea typeface="Malgun Gothic" panose="020B0503020000020004" pitchFamily="34" charset="-127"/>
              </a:rPr>
              <a:t>(notice that the </a:t>
            </a:r>
            <a:r>
              <a:rPr lang="en-US" sz="2000" dirty="0" err="1">
                <a:latin typeface="Malgun Gothic" panose="020B0503020000020004" pitchFamily="34" charset="-127"/>
                <a:ea typeface="Malgun Gothic" panose="020B0503020000020004" pitchFamily="34" charset="-127"/>
              </a:rPr>
              <a:t>rototranslated</a:t>
            </a:r>
            <a:r>
              <a:rPr lang="en-US" sz="2000" dirty="0">
                <a:latin typeface="Malgun Gothic" panose="020B0503020000020004" pitchFamily="34" charset="-127"/>
                <a:ea typeface="Malgun Gothic" panose="020B0503020000020004" pitchFamily="34" charset="-127"/>
              </a:rPr>
              <a:t>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can be visualized by flagging the pose /</a:t>
            </a:r>
            <a:r>
              <a:rPr lang="en-US" sz="2000" dirty="0" err="1">
                <a:latin typeface="Malgun Gothic" panose="020B0503020000020004" pitchFamily="34" charset="-127"/>
                <a:ea typeface="Malgun Gothic" panose="020B0503020000020004" pitchFamily="34" charset="-127"/>
              </a:rPr>
              <a:t>real_time_gt</a:t>
            </a:r>
            <a:r>
              <a:rPr lang="en-US" sz="2000" dirty="0">
                <a:latin typeface="Malgun Gothic" panose="020B0503020000020004" pitchFamily="34" charset="-127"/>
                <a:ea typeface="Malgun Gothic" panose="020B0503020000020004" pitchFamily="34" charset="-127"/>
              </a:rPr>
              <a:t> in </a:t>
            </a:r>
            <a:r>
              <a:rPr lang="en-US" sz="2000" dirty="0" err="1">
                <a:latin typeface="Malgun Gothic" panose="020B0503020000020004" pitchFamily="34" charset="-127"/>
                <a:ea typeface="Malgun Gothic" panose="020B0503020000020004" pitchFamily="34" charset="-127"/>
              </a:rPr>
              <a:t>rviz</a:t>
            </a:r>
            <a:r>
              <a:rPr lang="en-US" sz="2000" dirty="0">
                <a:latin typeface="Malgun Gothic" panose="020B0503020000020004" pitchFamily="34" charset="-127"/>
                <a:ea typeface="Malgun Gothic" panose="020B0503020000020004" pitchFamily="34" charset="-127"/>
              </a:rPr>
              <a:t>, which is the last pose on the list on the left. There is a constant orientation offset of 13.5 degrees explained later on)</a:t>
            </a:r>
          </a:p>
        </p:txBody>
      </p:sp>
    </p:spTree>
    <p:extLst>
      <p:ext uri="{BB962C8B-B14F-4D97-AF65-F5344CB8AC3E}">
        <p14:creationId xmlns:p14="http://schemas.microsoft.com/office/powerpoint/2010/main" val="4118215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AAE8A57-BE11-4C12-A447-BDCFB0B40A4D}"/>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7557454E-1871-42D2-BA63-7B35E4B63096}"/>
              </a:ext>
            </a:extLst>
          </p:cNvPr>
          <p:cNvSpPr>
            <a:spLocks noGrp="1"/>
          </p:cNvSpPr>
          <p:nvPr>
            <p:ph type="sldNum" sz="quarter" idx="12"/>
          </p:nvPr>
        </p:nvSpPr>
        <p:spPr/>
        <p:txBody>
          <a:bodyPr/>
          <a:lstStyle/>
          <a:p>
            <a:fld id="{14C433A9-A747-4F29-963E-E8F457C7B902}" type="slidenum">
              <a:rPr lang="it-IT" smtClean="0"/>
              <a:pPr/>
              <a:t>8</a:t>
            </a:fld>
            <a:r>
              <a:rPr lang="it-IT" dirty="0"/>
              <a:t>/24</a:t>
            </a:r>
          </a:p>
        </p:txBody>
      </p:sp>
      <p:sp>
        <p:nvSpPr>
          <p:cNvPr id="4" name="Title 3">
            <a:extLst>
              <a:ext uri="{FF2B5EF4-FFF2-40B4-BE49-F238E27FC236}">
                <a16:creationId xmlns:a16="http://schemas.microsoft.com/office/drawing/2014/main" id="{931CC329-E133-4EE2-86A0-464974A116CE}"/>
              </a:ext>
            </a:extLst>
          </p:cNvPr>
          <p:cNvSpPr>
            <a:spLocks noGrp="1"/>
          </p:cNvSpPr>
          <p:nvPr>
            <p:ph type="title"/>
          </p:nvPr>
        </p:nvSpPr>
        <p:spPr/>
        <p:txBody>
          <a:bodyPr/>
          <a:lstStyle/>
          <a:p>
            <a:r>
              <a:rPr lang="en-US" dirty="0"/>
              <a:t>How to run everything 2/2</a:t>
            </a:r>
          </a:p>
        </p:txBody>
      </p:sp>
      <p:sp>
        <p:nvSpPr>
          <p:cNvPr id="6" name="TextBox 5">
            <a:extLst>
              <a:ext uri="{FF2B5EF4-FFF2-40B4-BE49-F238E27FC236}">
                <a16:creationId xmlns:a16="http://schemas.microsoft.com/office/drawing/2014/main" id="{E7BF31FE-55C9-46A3-8AFE-CE7EEC2ACB48}"/>
              </a:ext>
            </a:extLst>
          </p:cNvPr>
          <p:cNvSpPr txBox="1"/>
          <p:nvPr/>
        </p:nvSpPr>
        <p:spPr>
          <a:xfrm>
            <a:off x="581194" y="1805478"/>
            <a:ext cx="11249247" cy="3247043"/>
          </a:xfrm>
          <a:prstGeom prst="rect">
            <a:avLst/>
          </a:prstGeom>
          <a:noFill/>
        </p:spPr>
        <p:txBody>
          <a:bodyPr wrap="square">
            <a:spAutoFit/>
          </a:bodyPr>
          <a:lstStyle/>
          <a:p>
            <a:pPr algn="just">
              <a:spcAft>
                <a:spcPts val="600"/>
              </a:spcAft>
            </a:pPr>
            <a:r>
              <a:rPr lang="en-US" sz="2000" b="1" dirty="0">
                <a:latin typeface="Malgun Gothic" panose="020B0503020000020004" pitchFamily="34" charset="-127"/>
                <a:ea typeface="Malgun Gothic" panose="020B0503020000020004" pitchFamily="34" charset="-127"/>
              </a:rPr>
              <a:t>DYNAMIC RECONFIGURE</a:t>
            </a:r>
            <a:endParaRPr lang="en-US" sz="2000" dirty="0">
              <a:latin typeface="Malgun Gothic" panose="020B0503020000020004" pitchFamily="34" charset="-127"/>
              <a:ea typeface="Malgun Gothic" panose="020B0503020000020004" pitchFamily="34" charset="-127"/>
            </a:endParaRPr>
          </a:p>
          <a:p>
            <a:pPr algn="just"/>
            <a:r>
              <a:rPr lang="en-US" sz="2000" dirty="0">
                <a:latin typeface="Malgun Gothic" panose="020B0503020000020004" pitchFamily="34" charset="-127"/>
                <a:ea typeface="Malgun Gothic" panose="020B0503020000020004" pitchFamily="34" charset="-127"/>
              </a:rPr>
              <a:t>  While the nodes are running, type in the bash: </a:t>
            </a:r>
          </a:p>
          <a:p>
            <a:pPr algn="just">
              <a:spcBef>
                <a:spcPts val="600"/>
              </a:spcBef>
              <a:spcAft>
                <a:spcPts val="600"/>
              </a:spcAft>
            </a:pPr>
            <a:r>
              <a:rPr lang="en-US" sz="2000" dirty="0">
                <a:latin typeface="Courier New" panose="02070309020205020404" pitchFamily="49" charset="0"/>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rosrun</a:t>
            </a:r>
            <a:r>
              <a:rPr lang="en-US" sz="2000" dirty="0">
                <a:latin typeface="Courier New" panose="02070309020205020404" pitchFamily="49" charset="0"/>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dynamic_reconfigure</a:t>
            </a:r>
            <a:r>
              <a:rPr lang="en-US" sz="2000" dirty="0">
                <a:latin typeface="Courier New" panose="02070309020205020404" pitchFamily="49" charset="0"/>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dynparam</a:t>
            </a:r>
            <a:r>
              <a:rPr lang="en-US" sz="2000" dirty="0">
                <a:latin typeface="Courier New" panose="02070309020205020404" pitchFamily="49" charset="0"/>
                <a:ea typeface="Malgun Gothic" panose="020B0503020000020004" pitchFamily="34" charset="-127"/>
                <a:cs typeface="Courier New" panose="02070309020205020404" pitchFamily="49" charset="0"/>
              </a:rPr>
              <a:t> set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odompubsub</a:t>
            </a:r>
            <a:r>
              <a:rPr lang="en-US" sz="2000" dirty="0">
                <a:latin typeface="Courier New" panose="02070309020205020404" pitchFamily="49" charset="0"/>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intmethod</a:t>
            </a:r>
            <a:r>
              <a:rPr lang="en-US" sz="2000" dirty="0">
                <a:latin typeface="Courier New" panose="02070309020205020404" pitchFamily="49" charset="0"/>
                <a:ea typeface="Malgun Gothic" panose="020B0503020000020004" pitchFamily="34" charset="-127"/>
                <a:cs typeface="Courier New" panose="02070309020205020404" pitchFamily="49" charset="0"/>
              </a:rPr>
              <a:t> value</a:t>
            </a:r>
          </a:p>
          <a:p>
            <a:pPr algn="just"/>
            <a:r>
              <a:rPr lang="en-US" sz="2000" dirty="0">
                <a:latin typeface="Malgun Gothic" panose="020B0503020000020004" pitchFamily="34" charset="-127"/>
                <a:ea typeface="Malgun Gothic" panose="020B0503020000020004" pitchFamily="34" charset="-127"/>
              </a:rPr>
              <a:t>	 "Value" can be either 0 for </a:t>
            </a:r>
            <a:r>
              <a:rPr lang="en-US" sz="2000" dirty="0" err="1">
                <a:latin typeface="Malgun Gothic" panose="020B0503020000020004" pitchFamily="34" charset="-127"/>
                <a:ea typeface="Malgun Gothic" panose="020B0503020000020004" pitchFamily="34" charset="-127"/>
              </a:rPr>
              <a:t>euler</a:t>
            </a:r>
            <a:r>
              <a:rPr lang="en-US" sz="2000" dirty="0">
                <a:latin typeface="Malgun Gothic" panose="020B0503020000020004" pitchFamily="34" charset="-127"/>
                <a:ea typeface="Malgun Gothic" panose="020B0503020000020004" pitchFamily="34" charset="-127"/>
              </a:rPr>
              <a:t> integration or 1 for </a:t>
            </a:r>
            <a:r>
              <a:rPr lang="en-US" sz="2000" dirty="0" err="1">
                <a:latin typeface="Malgun Gothic" panose="020B0503020000020004" pitchFamily="34" charset="-127"/>
                <a:ea typeface="Malgun Gothic" panose="020B0503020000020004" pitchFamily="34" charset="-127"/>
              </a:rPr>
              <a:t>runge</a:t>
            </a:r>
            <a:r>
              <a:rPr lang="en-US" sz="2000" dirty="0">
                <a:latin typeface="Malgun Gothic" panose="020B0503020000020004" pitchFamily="34" charset="-127"/>
                <a:ea typeface="Malgun Gothic" panose="020B0503020000020004" pitchFamily="34" charset="-127"/>
              </a:rPr>
              <a:t> – </a:t>
            </a:r>
            <a:r>
              <a:rPr lang="en-US" sz="2000" dirty="0" err="1">
                <a:latin typeface="Malgun Gothic" panose="020B0503020000020004" pitchFamily="34" charset="-127"/>
                <a:ea typeface="Malgun Gothic" panose="020B0503020000020004" pitchFamily="34" charset="-127"/>
              </a:rPr>
              <a:t>kutta</a:t>
            </a:r>
            <a:endParaRPr lang="en-US" sz="2000" dirty="0">
              <a:latin typeface="Malgun Gothic" panose="020B0503020000020004" pitchFamily="34" charset="-127"/>
              <a:ea typeface="Malgun Gothic" panose="020B0503020000020004" pitchFamily="34" charset="-127"/>
            </a:endParaRPr>
          </a:p>
          <a:p>
            <a:pPr algn="just"/>
            <a:endParaRPr lang="en-US" sz="2000" dirty="0">
              <a:latin typeface="Malgun Gothic" panose="020B0503020000020004" pitchFamily="34" charset="-127"/>
              <a:ea typeface="Malgun Gothic" panose="020B0503020000020004" pitchFamily="34" charset="-127"/>
            </a:endParaRPr>
          </a:p>
          <a:p>
            <a:pPr algn="just">
              <a:spcAft>
                <a:spcPts val="600"/>
              </a:spcAft>
            </a:pPr>
            <a:r>
              <a:rPr lang="en-US" sz="2000" b="1" dirty="0">
                <a:latin typeface="Malgun Gothic" panose="020B0503020000020004" pitchFamily="34" charset="-127"/>
                <a:ea typeface="Malgun Gothic" panose="020B0503020000020004" pitchFamily="34" charset="-127"/>
              </a:rPr>
              <a:t>SERVICES</a:t>
            </a:r>
          </a:p>
          <a:p>
            <a:pPr algn="just"/>
            <a:r>
              <a:rPr lang="en-US" sz="2000" dirty="0">
                <a:latin typeface="Malgun Gothic" panose="020B0503020000020004" pitchFamily="34" charset="-127"/>
                <a:ea typeface="Malgun Gothic" panose="020B0503020000020004" pitchFamily="34" charset="-127"/>
              </a:rPr>
              <a:t>  Reset service: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rosservice</a:t>
            </a:r>
            <a:r>
              <a:rPr lang="en-US" sz="2000" dirty="0">
                <a:latin typeface="Courier New" panose="02070309020205020404" pitchFamily="49" charset="0"/>
                <a:ea typeface="Malgun Gothic" panose="020B0503020000020004" pitchFamily="34" charset="-127"/>
                <a:cs typeface="Courier New" panose="02070309020205020404" pitchFamily="49" charset="0"/>
              </a:rPr>
              <a:t> call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reset_odom</a:t>
            </a:r>
            <a:endParaRPr lang="en-US" sz="2000" dirty="0">
              <a:latin typeface="Courier New" panose="02070309020205020404" pitchFamily="49" charset="0"/>
              <a:ea typeface="Malgun Gothic" panose="020B0503020000020004" pitchFamily="34" charset="-127"/>
              <a:cs typeface="Courier New" panose="02070309020205020404" pitchFamily="49" charset="0"/>
            </a:endParaRPr>
          </a:p>
          <a:p>
            <a:pPr algn="just">
              <a:spcAft>
                <a:spcPts val="600"/>
              </a:spcAft>
            </a:pPr>
            <a:r>
              <a:rPr lang="en-US" sz="2000" dirty="0">
                <a:latin typeface="Malgun Gothic" panose="020B0503020000020004" pitchFamily="34" charset="-127"/>
                <a:ea typeface="Malgun Gothic" panose="020B0503020000020004" pitchFamily="34" charset="-127"/>
              </a:rPr>
              <a:t>  Set service: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rosservice</a:t>
            </a:r>
            <a:r>
              <a:rPr lang="en-US" sz="2000" dirty="0">
                <a:latin typeface="Courier New" panose="02070309020205020404" pitchFamily="49" charset="0"/>
                <a:ea typeface="Malgun Gothic" panose="020B0503020000020004" pitchFamily="34" charset="-127"/>
                <a:cs typeface="Courier New" panose="02070309020205020404" pitchFamily="49" charset="0"/>
              </a:rPr>
              <a:t> call /</a:t>
            </a:r>
            <a:r>
              <a:rPr lang="en-US" sz="2000" dirty="0" err="1">
                <a:latin typeface="Courier New" panose="02070309020205020404" pitchFamily="49" charset="0"/>
                <a:ea typeface="Malgun Gothic" panose="020B0503020000020004" pitchFamily="34" charset="-127"/>
                <a:cs typeface="Courier New" panose="02070309020205020404" pitchFamily="49" charset="0"/>
              </a:rPr>
              <a:t>set_odom</a:t>
            </a:r>
            <a:r>
              <a:rPr lang="en-US" sz="2000" dirty="0">
                <a:latin typeface="Courier New" panose="02070309020205020404" pitchFamily="49" charset="0"/>
                <a:ea typeface="Malgun Gothic" panose="020B0503020000020004" pitchFamily="34" charset="-127"/>
                <a:cs typeface="Courier New" panose="02070309020205020404" pitchFamily="49" charset="0"/>
              </a:rPr>
              <a:t> x y theta</a:t>
            </a:r>
          </a:p>
          <a:p>
            <a:pPr algn="just"/>
            <a:r>
              <a:rPr lang="en-US" sz="2000" dirty="0">
                <a:latin typeface="Malgun Gothic" panose="020B0503020000020004" pitchFamily="34" charset="-127"/>
                <a:ea typeface="Malgun Gothic" panose="020B0503020000020004" pitchFamily="34" charset="-127"/>
                <a:cs typeface="Courier New" panose="02070309020205020404" pitchFamily="49" charset="0"/>
              </a:rPr>
              <a:t>  NB: theta is in [deg] !</a:t>
            </a:r>
          </a:p>
        </p:txBody>
      </p:sp>
    </p:spTree>
    <p:extLst>
      <p:ext uri="{BB962C8B-B14F-4D97-AF65-F5344CB8AC3E}">
        <p14:creationId xmlns:p14="http://schemas.microsoft.com/office/powerpoint/2010/main" val="153645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0580FD6-8EEA-4741-8171-3CD142C2F870}"/>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9277B2A8-F020-4608-B3B1-3271DCBE74D1}"/>
              </a:ext>
            </a:extLst>
          </p:cNvPr>
          <p:cNvSpPr>
            <a:spLocks noGrp="1"/>
          </p:cNvSpPr>
          <p:nvPr>
            <p:ph type="sldNum" sz="quarter" idx="12"/>
          </p:nvPr>
        </p:nvSpPr>
        <p:spPr/>
        <p:txBody>
          <a:bodyPr/>
          <a:lstStyle/>
          <a:p>
            <a:fld id="{14C433A9-A747-4F29-963E-E8F457C7B902}" type="slidenum">
              <a:rPr lang="it-IT" smtClean="0"/>
              <a:pPr/>
              <a:t>9</a:t>
            </a:fld>
            <a:r>
              <a:rPr lang="it-IT" dirty="0"/>
              <a:t>/24</a:t>
            </a:r>
          </a:p>
        </p:txBody>
      </p:sp>
      <p:sp>
        <p:nvSpPr>
          <p:cNvPr id="4" name="Title 3">
            <a:extLst>
              <a:ext uri="{FF2B5EF4-FFF2-40B4-BE49-F238E27FC236}">
                <a16:creationId xmlns:a16="http://schemas.microsoft.com/office/drawing/2014/main" id="{477CE04E-9B14-4600-96FF-0192BC29912D}"/>
              </a:ext>
            </a:extLst>
          </p:cNvPr>
          <p:cNvSpPr>
            <a:spLocks noGrp="1"/>
          </p:cNvSpPr>
          <p:nvPr>
            <p:ph type="title"/>
          </p:nvPr>
        </p:nvSpPr>
        <p:spPr/>
        <p:txBody>
          <a:bodyPr/>
          <a:lstStyle/>
          <a:p>
            <a:r>
              <a:rPr lang="en-US" dirty="0"/>
              <a:t>Apparent baseline </a:t>
            </a:r>
            <a:r>
              <a:rPr lang="en-US" sz="2000" dirty="0"/>
              <a:t>and</a:t>
            </a:r>
            <a:r>
              <a:rPr lang="en-US" dirty="0"/>
              <a:t> transmission ratio</a:t>
            </a:r>
          </a:p>
        </p:txBody>
      </p:sp>
      <p:sp>
        <p:nvSpPr>
          <p:cNvPr id="6" name="TextBox 5">
            <a:extLst>
              <a:ext uri="{FF2B5EF4-FFF2-40B4-BE49-F238E27FC236}">
                <a16:creationId xmlns:a16="http://schemas.microsoft.com/office/drawing/2014/main" id="{28DD0196-1AAD-41B2-85E0-62AC8312CE18}"/>
              </a:ext>
            </a:extLst>
          </p:cNvPr>
          <p:cNvSpPr txBox="1"/>
          <p:nvPr/>
        </p:nvSpPr>
        <p:spPr>
          <a:xfrm>
            <a:off x="397583" y="1477483"/>
            <a:ext cx="11396834" cy="4785926"/>
          </a:xfrm>
          <a:prstGeom prst="rect">
            <a:avLst/>
          </a:prstGeom>
          <a:noFill/>
        </p:spPr>
        <p:txBody>
          <a:bodyPr wrap="square">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In order to find the parameters to match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we compared the estimated velocities values with the ground truth ones. For the transmission ratio we've used the values of the longitudinal velocity </a:t>
            </a:r>
            <a:r>
              <a:rPr lang="en-US" sz="2000" dirty="0" err="1">
                <a:latin typeface="Malgun Gothic" panose="020B0503020000020004" pitchFamily="34" charset="-127"/>
                <a:ea typeface="Malgun Gothic" panose="020B0503020000020004" pitchFamily="34" charset="-127"/>
              </a:rPr>
              <a:t>vx</a:t>
            </a:r>
            <a:r>
              <a:rPr lang="en-US" sz="2000" dirty="0">
                <a:latin typeface="Malgun Gothic" panose="020B0503020000020004" pitchFamily="34" charset="-127"/>
                <a:ea typeface="Malgun Gothic" panose="020B0503020000020004" pitchFamily="34" charset="-127"/>
              </a:rPr>
              <a:t>, whereas for the apparent baseline we've used the angular velocity </a:t>
            </a:r>
            <a:r>
              <a:rPr lang="en-US" sz="2000" dirty="0" err="1">
                <a:latin typeface="Malgun Gothic" panose="020B0503020000020004" pitchFamily="34" charset="-127"/>
                <a:ea typeface="Malgun Gothic" panose="020B0503020000020004" pitchFamily="34" charset="-127"/>
              </a:rPr>
              <a:t>wz</a:t>
            </a:r>
            <a:r>
              <a:rPr lang="en-US" sz="2000" dirty="0">
                <a:latin typeface="Malgun Gothic" panose="020B0503020000020004" pitchFamily="34" charset="-127"/>
                <a:ea typeface="Malgun Gothic" panose="020B0503020000020004" pitchFamily="34" charset="-127"/>
              </a:rPr>
              <a:t>.</a:t>
            </a:r>
          </a:p>
          <a:p>
            <a:pPr algn="just"/>
            <a:r>
              <a:rPr lang="en-US" sz="2000" dirty="0">
                <a:latin typeface="Malgun Gothic" panose="020B0503020000020004" pitchFamily="34" charset="-127"/>
                <a:ea typeface="Malgun Gothic" panose="020B0503020000020004" pitchFamily="34" charset="-127"/>
              </a:rPr>
              <a:t>The best values we've found are the following:</a:t>
            </a:r>
          </a:p>
          <a:p>
            <a:pPr marL="342900" indent="-342900" algn="just">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Transmission ratio:  1:38.7</a:t>
            </a:r>
          </a:p>
          <a:p>
            <a:pPr marL="342900" indent="-342900" algn="just">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Apparent baseline:  1.75 * B</a:t>
            </a:r>
          </a:p>
          <a:p>
            <a:pPr marL="342900" indent="-342900" algn="just">
              <a:buFontTx/>
              <a:buChar char="-"/>
            </a:pPr>
            <a:endParaRPr lang="en-US" sz="2000" dirty="0">
              <a:latin typeface="Malgun Gothic" panose="020B0503020000020004" pitchFamily="34" charset="-127"/>
              <a:ea typeface="Malgun Gothic" panose="020B0503020000020004" pitchFamily="34" charset="-127"/>
            </a:endParaRPr>
          </a:p>
          <a:p>
            <a:pPr algn="just"/>
            <a:r>
              <a:rPr lang="en-US" sz="2000" dirty="0">
                <a:latin typeface="Malgun Gothic" panose="020B0503020000020004" pitchFamily="34" charset="-127"/>
                <a:ea typeface="Malgun Gothic" panose="020B0503020000020004" pitchFamily="34" charset="-127"/>
              </a:rPr>
              <a:t>To have a quantitative assessment on how we were improving when changing the parameters, we used </a:t>
            </a:r>
            <a:r>
              <a:rPr lang="en-US" sz="2000" dirty="0" err="1">
                <a:latin typeface="Malgun Gothic" panose="020B0503020000020004" pitchFamily="34" charset="-127"/>
                <a:ea typeface="Malgun Gothic" panose="020B0503020000020004" pitchFamily="34" charset="-127"/>
              </a:rPr>
              <a:t>PlotJuggler</a:t>
            </a:r>
            <a:r>
              <a:rPr lang="en-US" sz="2000" dirty="0">
                <a:latin typeface="Malgun Gothic" panose="020B0503020000020004" pitchFamily="34" charset="-127"/>
                <a:ea typeface="Malgun Gothic" panose="020B0503020000020004" pitchFamily="34" charset="-127"/>
              </a:rPr>
              <a:t> and the Residuals node mentioned above.</a:t>
            </a:r>
          </a:p>
          <a:p>
            <a:pPr algn="just"/>
            <a:r>
              <a:rPr lang="en-US" sz="2000" dirty="0">
                <a:latin typeface="Malgun Gothic" panose="020B0503020000020004" pitchFamily="34" charset="-127"/>
                <a:ea typeface="Malgun Gothic" panose="020B0503020000020004" pitchFamily="34" charset="-127"/>
              </a:rPr>
              <a:t>In particular we used 4 different types of errors:</a:t>
            </a:r>
          </a:p>
          <a:p>
            <a:pPr marL="342900" indent="-342900" algn="just">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dx, </a:t>
            </a:r>
            <a:r>
              <a:rPr lang="en-US" sz="2000" dirty="0" err="1">
                <a:latin typeface="Malgun Gothic" panose="020B0503020000020004" pitchFamily="34" charset="-127"/>
                <a:ea typeface="Malgun Gothic" panose="020B0503020000020004" pitchFamily="34" charset="-127"/>
              </a:rPr>
              <a:t>dy</a:t>
            </a:r>
            <a:r>
              <a:rPr lang="en-US" sz="2000" dirty="0">
                <a:latin typeface="Malgun Gothic" panose="020B0503020000020004" pitchFamily="34" charset="-127"/>
                <a:ea typeface="Malgun Gothic" panose="020B0503020000020004" pitchFamily="34" charset="-127"/>
              </a:rPr>
              <a:t>, </a:t>
            </a:r>
            <a:r>
              <a:rPr lang="en-US" sz="2000" dirty="0" err="1">
                <a:latin typeface="Malgun Gothic" panose="020B0503020000020004" pitchFamily="34" charset="-127"/>
                <a:ea typeface="Malgun Gothic" panose="020B0503020000020004" pitchFamily="34" charset="-127"/>
              </a:rPr>
              <a:t>dtheta</a:t>
            </a:r>
            <a:r>
              <a:rPr lang="en-US" sz="2000" dirty="0">
                <a:latin typeface="Malgun Gothic" panose="020B0503020000020004" pitchFamily="34" charset="-127"/>
                <a:ea typeface="Malgun Gothic" panose="020B0503020000020004" pitchFamily="34" charset="-127"/>
              </a:rPr>
              <a:t>: longitudinal, lateral and angular difference between our computed pose and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or /</a:t>
            </a:r>
            <a:r>
              <a:rPr lang="en-US" sz="2000" dirty="0" err="1">
                <a:latin typeface="Malgun Gothic" panose="020B0503020000020004" pitchFamily="34" charset="-127"/>
                <a:ea typeface="Malgun Gothic" panose="020B0503020000020004" pitchFamily="34" charset="-127"/>
              </a:rPr>
              <a:t>gt_pose</a:t>
            </a:r>
            <a:endParaRPr lang="en-US" sz="2000" dirty="0">
              <a:latin typeface="Malgun Gothic" panose="020B0503020000020004" pitchFamily="34" charset="-127"/>
              <a:ea typeface="Malgun Gothic" panose="020B0503020000020004" pitchFamily="34" charset="-127"/>
            </a:endParaRPr>
          </a:p>
          <a:p>
            <a:pPr marL="342900" indent="-342900" algn="just">
              <a:buFont typeface="Arial" panose="020B0604020202020204" pitchFamily="34" charset="0"/>
              <a:buChar char="•"/>
            </a:pPr>
            <a:r>
              <a:rPr lang="en-US" sz="2000" dirty="0" err="1">
                <a:latin typeface="Malgun Gothic" panose="020B0503020000020004" pitchFamily="34" charset="-127"/>
                <a:ea typeface="Malgun Gothic" panose="020B0503020000020004" pitchFamily="34" charset="-127"/>
              </a:rPr>
              <a:t>cumulateError</a:t>
            </a:r>
            <a:r>
              <a:rPr lang="en-US" sz="2000" dirty="0">
                <a:latin typeface="Malgun Gothic" panose="020B0503020000020004" pitchFamily="34" charset="-127"/>
                <a:ea typeface="Malgun Gothic" panose="020B0503020000020004" pitchFamily="34" charset="-127"/>
              </a:rPr>
              <a:t>: this is a filtered sum of the errors, which means that it is the average of the last 100 quadratic errors. Each quadratic error is the square root of the sum of the square of dx, </a:t>
            </a:r>
            <a:r>
              <a:rPr lang="en-US" sz="2000" dirty="0" err="1">
                <a:latin typeface="Malgun Gothic" panose="020B0503020000020004" pitchFamily="34" charset="-127"/>
                <a:ea typeface="Malgun Gothic" panose="020B0503020000020004" pitchFamily="34" charset="-127"/>
              </a:rPr>
              <a:t>dy</a:t>
            </a:r>
            <a:r>
              <a:rPr lang="en-US" sz="2000" dirty="0">
                <a:latin typeface="Malgun Gothic" panose="020B0503020000020004" pitchFamily="34" charset="-127"/>
                <a:ea typeface="Malgun Gothic" panose="020B0503020000020004" pitchFamily="34" charset="-127"/>
              </a:rPr>
              <a:t>, </a:t>
            </a:r>
            <a:r>
              <a:rPr lang="en-US" sz="2000" dirty="0" err="1">
                <a:latin typeface="Malgun Gothic" panose="020B0503020000020004" pitchFamily="34" charset="-127"/>
                <a:ea typeface="Malgun Gothic" panose="020B0503020000020004" pitchFamily="34" charset="-127"/>
              </a:rPr>
              <a:t>dtheta</a:t>
            </a:r>
            <a:r>
              <a:rPr lang="en-US" sz="2000" dirty="0">
                <a:latin typeface="Malgun Gothic" panose="020B0503020000020004" pitchFamily="34" charset="-127"/>
                <a:ea typeface="Malgun Gothic" panose="020B0503020000020004" pitchFamily="34" charset="-127"/>
              </a:rPr>
              <a:t> (each multiplied by a particular quadratic weight).</a:t>
            </a:r>
          </a:p>
        </p:txBody>
      </p:sp>
    </p:spTree>
    <p:extLst>
      <p:ext uri="{BB962C8B-B14F-4D97-AF65-F5344CB8AC3E}">
        <p14:creationId xmlns:p14="http://schemas.microsoft.com/office/powerpoint/2010/main" val="607327465"/>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483</TotalTime>
  <Words>2320</Words>
  <Application>Microsoft Office PowerPoint</Application>
  <PresentationFormat>Widescreen</PresentationFormat>
  <Paragraphs>214</Paragraphs>
  <Slides>24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Malgun Gothic</vt:lpstr>
      <vt:lpstr>Arial</vt:lpstr>
      <vt:lpstr>Calibri</vt:lpstr>
      <vt:lpstr>Courier New</vt:lpstr>
      <vt:lpstr>Gill Sans MT</vt:lpstr>
      <vt:lpstr>Wingdings</vt:lpstr>
      <vt:lpstr>Wingdings 2</vt:lpstr>
      <vt:lpstr>Dividend</vt:lpstr>
      <vt:lpstr>PowerPoint Presentation</vt:lpstr>
      <vt:lpstr>FILES 1/3</vt:lpstr>
      <vt:lpstr>FILES 2/3</vt:lpstr>
      <vt:lpstr>FILES 3/3</vt:lpstr>
      <vt:lpstr>PARAMETERS &amp; TF tree</vt:lpstr>
      <vt:lpstr>Custom messages</vt:lpstr>
      <vt:lpstr>How to run everything 1/2</vt:lpstr>
      <vt:lpstr>How to run everything 2/2</vt:lpstr>
      <vt:lpstr>Apparent baseline and transmission ratio</vt:lpstr>
      <vt:lpstr>Apparent baseline and transmission ratio</vt:lpstr>
      <vt:lpstr>“odom” to “world” rototranslation</vt:lpstr>
      <vt:lpstr>“odom” to “world” rototranslation</vt:lpstr>
      <vt:lpstr>Experiment 1 - /scout_odom</vt:lpstr>
      <vt:lpstr>EXPERIMENT 1 - /scout_odom</vt:lpstr>
      <vt:lpstr>Experiment 2 - /scout_odom</vt:lpstr>
      <vt:lpstr>Experiment 2 - /scout_odom</vt:lpstr>
      <vt:lpstr>Experiment 3 - /gt_pose</vt:lpstr>
      <vt:lpstr>Experiment 3 - /gt_pose</vt:lpstr>
      <vt:lpstr>Experiment 4 - /gt_pose</vt:lpstr>
      <vt:lpstr>Experiment 4 - /gt_pose</vt:lpstr>
      <vt:lpstr>Experiment 5 - /scout_odom</vt:lpstr>
      <vt:lpstr>Experiment 5 - /scout_odom</vt:lpstr>
      <vt:lpstr>VALIDATION 1 – bag2</vt:lpstr>
      <vt:lpstr>VALIDATION 2 – bag3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Perception, localization and mapping for mobile robots  First project</dc:title>
  <dc:creator>Marco Cella</dc:creator>
  <cp:lastModifiedBy>Giacomo Delcaro</cp:lastModifiedBy>
  <cp:revision>97</cp:revision>
  <dcterms:created xsi:type="dcterms:W3CDTF">2021-05-09T21:48:34Z</dcterms:created>
  <dcterms:modified xsi:type="dcterms:W3CDTF">2021-05-12T15:15:27Z</dcterms:modified>
</cp:coreProperties>
</file>

<file path=docProps/thumbnail.jpeg>
</file>